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709" r:id="rId2"/>
    <p:sldMasterId id="2147483724" r:id="rId3"/>
  </p:sldMasterIdLst>
  <p:notesMasterIdLst>
    <p:notesMasterId r:id="rId61"/>
  </p:notesMasterIdLst>
  <p:sldIdLst>
    <p:sldId id="256" r:id="rId4"/>
    <p:sldId id="325" r:id="rId5"/>
    <p:sldId id="257" r:id="rId6"/>
    <p:sldId id="321" r:id="rId7"/>
    <p:sldId id="319" r:id="rId8"/>
    <p:sldId id="260" r:id="rId9"/>
    <p:sldId id="263" r:id="rId10"/>
    <p:sldId id="276" r:id="rId11"/>
    <p:sldId id="262" r:id="rId12"/>
    <p:sldId id="314" r:id="rId13"/>
    <p:sldId id="277" r:id="rId14"/>
    <p:sldId id="278" r:id="rId15"/>
    <p:sldId id="298" r:id="rId16"/>
    <p:sldId id="272" r:id="rId17"/>
    <p:sldId id="261" r:id="rId18"/>
    <p:sldId id="274" r:id="rId19"/>
    <p:sldId id="273" r:id="rId20"/>
    <p:sldId id="266" r:id="rId21"/>
    <p:sldId id="267" r:id="rId22"/>
    <p:sldId id="268" r:id="rId23"/>
    <p:sldId id="269" r:id="rId24"/>
    <p:sldId id="270" r:id="rId25"/>
    <p:sldId id="271" r:id="rId26"/>
    <p:sldId id="309" r:id="rId27"/>
    <p:sldId id="311" r:id="rId28"/>
    <p:sldId id="312" r:id="rId29"/>
    <p:sldId id="304" r:id="rId30"/>
    <p:sldId id="299" r:id="rId31"/>
    <p:sldId id="280" r:id="rId32"/>
    <p:sldId id="281" r:id="rId33"/>
    <p:sldId id="282" r:id="rId34"/>
    <p:sldId id="283" r:id="rId35"/>
    <p:sldId id="284" r:id="rId36"/>
    <p:sldId id="288" r:id="rId37"/>
    <p:sldId id="286" r:id="rId38"/>
    <p:sldId id="287" r:id="rId39"/>
    <p:sldId id="289" r:id="rId40"/>
    <p:sldId id="290" r:id="rId41"/>
    <p:sldId id="305" r:id="rId42"/>
    <p:sldId id="291" r:id="rId43"/>
    <p:sldId id="307" r:id="rId44"/>
    <p:sldId id="292" r:id="rId45"/>
    <p:sldId id="308" r:id="rId46"/>
    <p:sldId id="293" r:id="rId47"/>
    <p:sldId id="296" r:id="rId48"/>
    <p:sldId id="302" r:id="rId49"/>
    <p:sldId id="285" r:id="rId50"/>
    <p:sldId id="295" r:id="rId51"/>
    <p:sldId id="294" r:id="rId52"/>
    <p:sldId id="300" r:id="rId53"/>
    <p:sldId id="323" r:id="rId54"/>
    <p:sldId id="265" r:id="rId55"/>
    <p:sldId id="316" r:id="rId56"/>
    <p:sldId id="317" r:id="rId57"/>
    <p:sldId id="318" r:id="rId58"/>
    <p:sldId id="315" r:id="rId59"/>
    <p:sldId id="320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8C795-5850-43A1-8210-27B474EF86F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2CB33-BC63-45DA-8E05-8C44701C67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F4980-C7DC-493A-8717-F99B51F52076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733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571AC6-23FD-4804-94B2-13AE54CB8945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543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263EEA-CF30-49E8-9E63-15AB292F97EC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460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F068B-D86F-455E-9B48-7545D6BD752D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761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21EF97-0FC8-4CFA-BDBE-7B1790F82E48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183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01AD8-4FF8-4811-B80B-F3E539BB2BCD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02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902887-5114-4597-A4C3-71A5C975E830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139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F16E02-74C8-41D2-9A11-95F192B7A03D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035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AD31-432C-4540-8FFF-998585458624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57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8EAFB-0BEA-4D75-9EA3-C1E9F809978A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440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B6A5F9-00F2-4AA8-B742-211E10C5DD6D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588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B6EA9E-690D-4366-A48E-611990DE5343}" type="slidenum">
              <a:rPr kumimoji="0" lang="tr-TR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tr-T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 Tur" panose="02020603050405020304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054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2363788"/>
            <a:ext cx="10871200" cy="1600200"/>
            <a:chOff x="288" y="1489"/>
            <a:chExt cx="5136" cy="1008"/>
          </a:xfrm>
        </p:grpSpPr>
        <p:sp>
          <p:nvSpPr>
            <p:cNvPr id="3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4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350669393"/>
      </p:ext>
    </p:extLst>
  </p:cSld>
  <p:clrMapOvr>
    <a:masterClrMapping/>
  </p:clrMapOvr>
  <p:transition spd="slow"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6ADD7E-8D98-4E78-8EF7-775569B6FE9E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453095"/>
      </p:ext>
    </p:extLst>
  </p:cSld>
  <p:clrMapOvr>
    <a:masterClrMapping/>
  </p:clrMapOvr>
  <p:transition spd="slow"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48CBB-6E26-4760-A8A4-FA53A336F602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064061"/>
      </p:ext>
    </p:extLst>
  </p:cSld>
  <p:clrMapOvr>
    <a:masterClrMapping/>
  </p:clrMapOvr>
  <p:transition spd="slow">
    <p:split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" y="6350"/>
            <a:ext cx="12187767" cy="6851650"/>
            <a:chOff x="0" y="4"/>
            <a:chExt cx="5758" cy="4316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512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513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422400" y="1997076"/>
            <a:ext cx="94488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22400" y="3886200"/>
            <a:ext cx="8534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44704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B24D06-7D12-4DCF-B0FD-491941C9BA68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13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B8B4E-2336-463E-98D7-3395537C94BE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610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5E3F4-7720-4BE0-B6DB-4EEFF22F0A9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377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22400" y="1981200"/>
            <a:ext cx="4927600" cy="4114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53200" y="1981200"/>
            <a:ext cx="4927600" cy="4114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50FEB-1A21-478E-ABFF-F19464F4AA24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337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C6317-0386-4C4C-88B5-80E1830FF52D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262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ABFC9-BBB4-4ED6-9C2D-7DB38E34D893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545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AC742-FEAD-4768-BF96-3E2FE0B490CC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672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F0E53-ED6D-4F4D-B692-668DBDA30490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80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541FC-B276-482B-BE3F-140850BE599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813874"/>
      </p:ext>
    </p:extLst>
  </p:cSld>
  <p:clrMapOvr>
    <a:masterClrMapping/>
  </p:clrMapOvr>
  <p:transition spd="slow">
    <p:split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A5A63-7353-4475-8A2B-64487DBE19B6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832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7A96D-8A9E-4271-ABD2-C990E74512D3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0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966200" y="304800"/>
            <a:ext cx="251460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422400" y="304800"/>
            <a:ext cx="7340600" cy="5791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E5340-9C8D-4F91-AAD6-5AC0EFAFB79B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45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1422400" y="304800"/>
            <a:ext cx="10058400" cy="5791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142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76E7727-6564-48F6-9218-A57F86797F1C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9132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1422400" y="1981200"/>
            <a:ext cx="4927600" cy="4114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53200" y="1981200"/>
            <a:ext cx="4927600" cy="4114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142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B069DE9-E46E-4EA4-98BE-CBF4793D0A8D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1215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402167" y="1600200"/>
            <a:ext cx="11387667" cy="44989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176000" y="64770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13A1BBBC-D890-43D8-9205-618A735C1476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3893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D612B-71D1-4AB2-80AB-960F7D5AAF89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7048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17F17-353E-40A1-99EA-BFD3C159247A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938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0F839-6256-4B8B-8361-CB9A14EF648F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729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990600"/>
            <a:ext cx="53848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990600"/>
            <a:ext cx="53848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3260C-156E-4964-81A4-32BA1FE400FD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4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55351-19B0-457A-B800-1A9CDF53FAD7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347027"/>
      </p:ext>
    </p:extLst>
  </p:cSld>
  <p:clrMapOvr>
    <a:masterClrMapping/>
  </p:clrMapOvr>
  <p:transition spd="slow">
    <p:split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A7678-3A7D-4D41-9CD3-F70046C8AF1D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9014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D53F8-C9B3-4DFC-95C9-C8A521570714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9728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AB704-D309-4E9B-A02F-3F5C9244AC78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8804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4CF2D-8C46-4868-A4D9-019B2F786567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528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9A6EE-0DA4-4DB4-A15B-439B17E943DC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5508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E4798-EDEF-4A22-9C49-76AB75C9988F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207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44000" y="228600"/>
            <a:ext cx="3048000" cy="1371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8940800" cy="13716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A3887-7B36-44D5-BFAD-DF7DE60C3B65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6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8944D2-53CF-4CF2-9120-B51417E737F6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860691"/>
      </p:ext>
    </p:extLst>
  </p:cSld>
  <p:clrMapOvr>
    <a:masterClrMapping/>
  </p:clrMapOvr>
  <p:transition spd="slow"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F85D99-FDE5-42BF-8F27-370C6E94BAA9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274161"/>
      </p:ext>
    </p:extLst>
  </p:cSld>
  <p:clrMapOvr>
    <a:masterClrMapping/>
  </p:clrMapOvr>
  <p:transition spd="slow"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7E08B9-8054-4084-A8FD-3BD72B43C80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007175"/>
      </p:ext>
    </p:extLst>
  </p:cSld>
  <p:clrMapOvr>
    <a:masterClrMapping/>
  </p:clrMapOvr>
  <p:transition spd="slow"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C14B4-C309-4248-A680-233AFF091247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510259"/>
      </p:ext>
    </p:extLst>
  </p:cSld>
  <p:clrMapOvr>
    <a:masterClrMapping/>
  </p:clrMapOvr>
  <p:transition spd="slow"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65A3E-806E-4532-AF3E-7945B3EE53F8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242733"/>
      </p:ext>
    </p:extLst>
  </p:cSld>
  <p:clrMapOvr>
    <a:masterClrMapping/>
  </p:clrMapOvr>
  <p:transition spd="slow"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54A91B-4364-4991-B06C-EBC51E689D3E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85541"/>
      </p:ext>
    </p:extLst>
  </p:cSld>
  <p:clrMapOvr>
    <a:masterClrMapping/>
  </p:clrMapOvr>
  <p:transition spd="slow"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09600" y="992188"/>
            <a:ext cx="10871200" cy="1600200"/>
            <a:chOff x="288" y="625"/>
            <a:chExt cx="5136" cy="1008"/>
          </a:xfrm>
        </p:grpSpPr>
        <p:sp>
          <p:nvSpPr>
            <p:cNvPr id="14339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4340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4341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1027" name="Group 7"/>
          <p:cNvGrpSpPr>
            <a:grpSpLocks/>
          </p:cNvGrpSpPr>
          <p:nvPr userDrawn="1"/>
        </p:nvGrpSpPr>
        <p:grpSpPr bwMode="auto">
          <a:xfrm>
            <a:off x="609600" y="992188"/>
            <a:ext cx="10871200" cy="1600200"/>
            <a:chOff x="288" y="625"/>
            <a:chExt cx="5136" cy="1008"/>
          </a:xfrm>
        </p:grpSpPr>
        <p:sp>
          <p:nvSpPr>
            <p:cNvPr id="14344" name="Arc 8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4345" name="Arc 9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4346" name="Arc 10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600" y="6324600"/>
            <a:ext cx="223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www.drsarma.in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488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fld id="{52E60019-418F-4297-BDCA-D6869C718F0B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8897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split dir="in"/>
  </p:transition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" y="6350"/>
            <a:ext cx="12187767" cy="6851650"/>
            <a:chOff x="0" y="4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04801"/>
            <a:ext cx="10058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981200"/>
            <a:ext cx="10058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08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45B9492-6350-45DB-A4FA-423A03958894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4338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B55FB0-4C46-4EEA-A507-8DA90721AE3A}" type="slidenum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90600"/>
            <a:ext cx="10972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386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APPROACH TO ANEMIA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sz="quarter"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Lecturer. Dr. Joel Solórzano Romero</a:t>
            </a:r>
          </a:p>
        </p:txBody>
      </p:sp>
    </p:spTree>
    <p:extLst>
      <p:ext uri="{BB962C8B-B14F-4D97-AF65-F5344CB8AC3E}">
        <p14:creationId xmlns:p14="http://schemas.microsoft.com/office/powerpoint/2010/main" val="1409570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/>
              <a:t>Volume changes/acute bleeding and anemia</a:t>
            </a:r>
            <a:r>
              <a:rPr lang="tr-TR"/>
              <a:t>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208213" y="2133600"/>
            <a:ext cx="1079500" cy="3240088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208213" y="2133601"/>
            <a:ext cx="1079500" cy="1871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2208213" y="5157788"/>
            <a:ext cx="1079500" cy="431800"/>
          </a:xfrm>
          <a:prstGeom prst="ellipse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448300" y="2133600"/>
            <a:ext cx="1079500" cy="3240088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448300" y="2133601"/>
            <a:ext cx="1079500" cy="1871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4" name="Oval 9"/>
          <p:cNvSpPr>
            <a:spLocks noChangeArrowheads="1"/>
          </p:cNvSpPr>
          <p:nvPr/>
        </p:nvSpPr>
        <p:spPr bwMode="auto">
          <a:xfrm>
            <a:off x="5448300" y="5157788"/>
            <a:ext cx="1079500" cy="431800"/>
          </a:xfrm>
          <a:prstGeom prst="ellipse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2208213" y="2133600"/>
            <a:ext cx="1079500" cy="287338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6" name="Rectangle 14"/>
          <p:cNvSpPr>
            <a:spLocks noChangeArrowheads="1"/>
          </p:cNvSpPr>
          <p:nvPr/>
        </p:nvSpPr>
        <p:spPr bwMode="auto">
          <a:xfrm>
            <a:off x="7175500" y="2133600"/>
            <a:ext cx="1079500" cy="3240088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7" name="Rectangle 15"/>
          <p:cNvSpPr>
            <a:spLocks noChangeArrowheads="1"/>
          </p:cNvSpPr>
          <p:nvPr/>
        </p:nvSpPr>
        <p:spPr bwMode="auto">
          <a:xfrm>
            <a:off x="7175500" y="2278064"/>
            <a:ext cx="1079500" cy="22320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8" name="Oval 16"/>
          <p:cNvSpPr>
            <a:spLocks noChangeArrowheads="1"/>
          </p:cNvSpPr>
          <p:nvPr/>
        </p:nvSpPr>
        <p:spPr bwMode="auto">
          <a:xfrm>
            <a:off x="7175500" y="5157788"/>
            <a:ext cx="1079500" cy="431800"/>
          </a:xfrm>
          <a:prstGeom prst="ellipse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49" name="Rectangle 17"/>
          <p:cNvSpPr>
            <a:spLocks noChangeArrowheads="1"/>
          </p:cNvSpPr>
          <p:nvPr/>
        </p:nvSpPr>
        <p:spPr bwMode="auto">
          <a:xfrm>
            <a:off x="7175500" y="2133601"/>
            <a:ext cx="1079500" cy="93662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5448300" y="2133600"/>
            <a:ext cx="1079500" cy="719138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51" name="Rectangle 21"/>
          <p:cNvSpPr>
            <a:spLocks noChangeArrowheads="1"/>
          </p:cNvSpPr>
          <p:nvPr/>
        </p:nvSpPr>
        <p:spPr bwMode="auto">
          <a:xfrm>
            <a:off x="8759825" y="2133600"/>
            <a:ext cx="1079500" cy="3240088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52" name="Rectangle 22"/>
          <p:cNvSpPr>
            <a:spLocks noChangeArrowheads="1"/>
          </p:cNvSpPr>
          <p:nvPr/>
        </p:nvSpPr>
        <p:spPr bwMode="auto">
          <a:xfrm>
            <a:off x="8759825" y="2133600"/>
            <a:ext cx="1079500" cy="237648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53" name="Oval 23"/>
          <p:cNvSpPr>
            <a:spLocks noChangeArrowheads="1"/>
          </p:cNvSpPr>
          <p:nvPr/>
        </p:nvSpPr>
        <p:spPr bwMode="auto">
          <a:xfrm>
            <a:off x="8759825" y="5157788"/>
            <a:ext cx="1079500" cy="431800"/>
          </a:xfrm>
          <a:prstGeom prst="ellipse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54" name="Rectangle 24"/>
          <p:cNvSpPr>
            <a:spLocks noChangeArrowheads="1"/>
          </p:cNvSpPr>
          <p:nvPr/>
        </p:nvSpPr>
        <p:spPr bwMode="auto">
          <a:xfrm>
            <a:off x="8759825" y="2133600"/>
            <a:ext cx="1079500" cy="287338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55" name="Line 25"/>
          <p:cNvSpPr>
            <a:spLocks noChangeShapeType="1"/>
          </p:cNvSpPr>
          <p:nvPr/>
        </p:nvSpPr>
        <p:spPr bwMode="auto">
          <a:xfrm>
            <a:off x="7680325" y="3070225"/>
            <a:ext cx="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56" name="Line 26"/>
          <p:cNvSpPr>
            <a:spLocks noChangeShapeType="1"/>
          </p:cNvSpPr>
          <p:nvPr/>
        </p:nvSpPr>
        <p:spPr bwMode="auto">
          <a:xfrm>
            <a:off x="7680325" y="4510088"/>
            <a:ext cx="0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57" name="Text Box 27"/>
          <p:cNvSpPr txBox="1">
            <a:spLocks noChangeArrowheads="1"/>
          </p:cNvSpPr>
          <p:nvPr/>
        </p:nvSpPr>
        <p:spPr bwMode="auto">
          <a:xfrm>
            <a:off x="1631951" y="5734051"/>
            <a:ext cx="2017713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kern="0"/>
              <a:t>    normal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 kern="0"/>
              <a:t>Hct </a:t>
            </a:r>
            <a:r>
              <a:rPr lang="tr-TR" altLang="en-US" sz="1400" kern="0"/>
              <a:t>(a/b%):</a:t>
            </a:r>
            <a:r>
              <a:rPr lang="tr-TR" altLang="en-US" kern="0"/>
              <a:t>Normal</a:t>
            </a:r>
          </a:p>
        </p:txBody>
      </p:sp>
      <p:sp>
        <p:nvSpPr>
          <p:cNvPr id="14358" name="Text Box 28"/>
          <p:cNvSpPr txBox="1">
            <a:spLocks noChangeArrowheads="1"/>
          </p:cNvSpPr>
          <p:nvPr/>
        </p:nvSpPr>
        <p:spPr bwMode="auto">
          <a:xfrm>
            <a:off x="5087938" y="5662613"/>
            <a:ext cx="165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kern="0"/>
              <a:t>Dehydration Hct:Increased</a:t>
            </a:r>
          </a:p>
        </p:txBody>
      </p:sp>
      <p:sp>
        <p:nvSpPr>
          <p:cNvPr id="14359" name="Text Box 29"/>
          <p:cNvSpPr txBox="1">
            <a:spLocks noChangeArrowheads="1"/>
          </p:cNvSpPr>
          <p:nvPr/>
        </p:nvSpPr>
        <p:spPr bwMode="auto">
          <a:xfrm>
            <a:off x="6815139" y="5734050"/>
            <a:ext cx="17287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kern="0"/>
              <a:t>Acute blood loss(early) Hct:unchanged</a:t>
            </a:r>
          </a:p>
        </p:txBody>
      </p:sp>
      <p:sp>
        <p:nvSpPr>
          <p:cNvPr id="14360" name="Text Box 30"/>
          <p:cNvSpPr txBox="1">
            <a:spLocks noChangeArrowheads="1"/>
          </p:cNvSpPr>
          <p:nvPr/>
        </p:nvSpPr>
        <p:spPr bwMode="auto">
          <a:xfrm>
            <a:off x="8759826" y="5734050"/>
            <a:ext cx="12239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kern="0"/>
              <a:t>Chronic anemia Hct: Low</a:t>
            </a:r>
          </a:p>
        </p:txBody>
      </p:sp>
      <p:sp>
        <p:nvSpPr>
          <p:cNvPr id="14361" name="Line 31"/>
          <p:cNvSpPr>
            <a:spLocks noChangeShapeType="1"/>
          </p:cNvSpPr>
          <p:nvPr/>
        </p:nvSpPr>
        <p:spPr bwMode="auto">
          <a:xfrm flipH="1">
            <a:off x="9336088" y="4510088"/>
            <a:ext cx="0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62" name="Line 33"/>
          <p:cNvSpPr>
            <a:spLocks noChangeShapeType="1"/>
          </p:cNvSpPr>
          <p:nvPr/>
        </p:nvSpPr>
        <p:spPr bwMode="auto">
          <a:xfrm>
            <a:off x="5953125" y="2852739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63" name="Line 35"/>
          <p:cNvSpPr>
            <a:spLocks noChangeShapeType="1"/>
          </p:cNvSpPr>
          <p:nvPr/>
        </p:nvSpPr>
        <p:spPr bwMode="auto">
          <a:xfrm>
            <a:off x="1524000" y="4005263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64" name="Text Box 36"/>
          <p:cNvSpPr txBox="1">
            <a:spLocks noChangeArrowheads="1"/>
          </p:cNvSpPr>
          <p:nvPr/>
        </p:nvSpPr>
        <p:spPr bwMode="auto">
          <a:xfrm>
            <a:off x="2566988" y="1628776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800" kern="0"/>
              <a:t>1</a:t>
            </a:r>
          </a:p>
        </p:txBody>
      </p:sp>
      <p:sp>
        <p:nvSpPr>
          <p:cNvPr id="14365" name="Text Box 37"/>
          <p:cNvSpPr txBox="1">
            <a:spLocks noChangeArrowheads="1"/>
          </p:cNvSpPr>
          <p:nvPr/>
        </p:nvSpPr>
        <p:spPr bwMode="auto">
          <a:xfrm>
            <a:off x="4151313" y="1628776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800" kern="0"/>
              <a:t>2</a:t>
            </a:r>
          </a:p>
        </p:txBody>
      </p:sp>
      <p:sp>
        <p:nvSpPr>
          <p:cNvPr id="14366" name="Text Box 38"/>
          <p:cNvSpPr txBox="1">
            <a:spLocks noChangeArrowheads="1"/>
          </p:cNvSpPr>
          <p:nvPr/>
        </p:nvSpPr>
        <p:spPr bwMode="auto">
          <a:xfrm>
            <a:off x="5808663" y="1628776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800" kern="0"/>
              <a:t>3</a:t>
            </a:r>
          </a:p>
        </p:txBody>
      </p:sp>
      <p:sp>
        <p:nvSpPr>
          <p:cNvPr id="14367" name="Text Box 39"/>
          <p:cNvSpPr txBox="1">
            <a:spLocks noChangeArrowheads="1"/>
          </p:cNvSpPr>
          <p:nvPr/>
        </p:nvSpPr>
        <p:spPr bwMode="auto">
          <a:xfrm>
            <a:off x="7464426" y="1628776"/>
            <a:ext cx="57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800" kern="0"/>
              <a:t>4</a:t>
            </a:r>
          </a:p>
        </p:txBody>
      </p:sp>
      <p:sp>
        <p:nvSpPr>
          <p:cNvPr id="14368" name="Rectangle 40"/>
          <p:cNvSpPr>
            <a:spLocks noChangeArrowheads="1"/>
          </p:cNvSpPr>
          <p:nvPr/>
        </p:nvSpPr>
        <p:spPr bwMode="auto">
          <a:xfrm>
            <a:off x="3792538" y="2133600"/>
            <a:ext cx="1079500" cy="3240088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69" name="Rectangle 41"/>
          <p:cNvSpPr>
            <a:spLocks noChangeArrowheads="1"/>
          </p:cNvSpPr>
          <p:nvPr/>
        </p:nvSpPr>
        <p:spPr bwMode="auto">
          <a:xfrm>
            <a:off x="3792538" y="2133601"/>
            <a:ext cx="1079500" cy="1871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70" name="Oval 42"/>
          <p:cNvSpPr>
            <a:spLocks noChangeArrowheads="1"/>
          </p:cNvSpPr>
          <p:nvPr/>
        </p:nvSpPr>
        <p:spPr bwMode="auto">
          <a:xfrm>
            <a:off x="3792538" y="5157788"/>
            <a:ext cx="1079500" cy="431800"/>
          </a:xfrm>
          <a:prstGeom prst="ellipse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71" name="Rectangle 43"/>
          <p:cNvSpPr>
            <a:spLocks noChangeArrowheads="1"/>
          </p:cNvSpPr>
          <p:nvPr/>
        </p:nvSpPr>
        <p:spPr bwMode="auto">
          <a:xfrm>
            <a:off x="3792538" y="2133600"/>
            <a:ext cx="1079500" cy="71438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72" name="Line 34"/>
          <p:cNvSpPr>
            <a:spLocks noChangeShapeType="1"/>
          </p:cNvSpPr>
          <p:nvPr/>
        </p:nvSpPr>
        <p:spPr bwMode="auto">
          <a:xfrm>
            <a:off x="1524000" y="2420938"/>
            <a:ext cx="91440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73" name="Text Box 44"/>
          <p:cNvSpPr txBox="1">
            <a:spLocks noChangeArrowheads="1"/>
          </p:cNvSpPr>
          <p:nvPr/>
        </p:nvSpPr>
        <p:spPr bwMode="auto">
          <a:xfrm>
            <a:off x="9120188" y="1628776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800" kern="0"/>
              <a:t>5</a:t>
            </a:r>
          </a:p>
        </p:txBody>
      </p:sp>
      <p:sp>
        <p:nvSpPr>
          <p:cNvPr id="14374" name="Text Box 45"/>
          <p:cNvSpPr txBox="1">
            <a:spLocks noChangeArrowheads="1"/>
          </p:cNvSpPr>
          <p:nvPr/>
        </p:nvSpPr>
        <p:spPr bwMode="auto">
          <a:xfrm>
            <a:off x="3719513" y="5516564"/>
            <a:ext cx="12239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kern="0"/>
              <a:t>Increased plasma volume Hct: Low</a:t>
            </a:r>
          </a:p>
        </p:txBody>
      </p:sp>
      <p:sp>
        <p:nvSpPr>
          <p:cNvPr id="14375" name="Line 46"/>
          <p:cNvSpPr>
            <a:spLocks noChangeShapeType="1"/>
          </p:cNvSpPr>
          <p:nvPr/>
        </p:nvSpPr>
        <p:spPr bwMode="auto">
          <a:xfrm flipV="1">
            <a:off x="4295775" y="2997200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76" name="Line 47"/>
          <p:cNvSpPr>
            <a:spLocks noChangeShapeType="1"/>
          </p:cNvSpPr>
          <p:nvPr/>
        </p:nvSpPr>
        <p:spPr bwMode="auto">
          <a:xfrm flipV="1">
            <a:off x="9264650" y="2997200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77" name="AutoShape 48"/>
          <p:cNvSpPr>
            <a:spLocks/>
          </p:cNvSpPr>
          <p:nvPr/>
        </p:nvSpPr>
        <p:spPr bwMode="auto">
          <a:xfrm>
            <a:off x="1992313" y="2420938"/>
            <a:ext cx="215900" cy="3167062"/>
          </a:xfrm>
          <a:prstGeom prst="leftBrace">
            <a:avLst>
              <a:gd name="adj1" fmla="val 122243"/>
              <a:gd name="adj2" fmla="val 50023"/>
            </a:avLst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78" name="AutoShape 49"/>
          <p:cNvSpPr>
            <a:spLocks/>
          </p:cNvSpPr>
          <p:nvPr/>
        </p:nvSpPr>
        <p:spPr bwMode="auto">
          <a:xfrm>
            <a:off x="1847851" y="4005264"/>
            <a:ext cx="358775" cy="1584325"/>
          </a:xfrm>
          <a:prstGeom prst="leftBrace">
            <a:avLst>
              <a:gd name="adj1" fmla="val 36799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kern="0"/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1631950" y="3716338"/>
            <a:ext cx="215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kern="0"/>
              <a:t>b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1524000" y="4581526"/>
            <a:ext cx="215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ker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8689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err="1"/>
              <a:t>Etiopathogenic</a:t>
            </a:r>
            <a:r>
              <a:rPr lang="en-US" altLang="en-US" sz="4000" dirty="0"/>
              <a:t> </a:t>
            </a:r>
            <a:br>
              <a:rPr lang="en-US" altLang="en-US" sz="4000" dirty="0"/>
            </a:br>
            <a:r>
              <a:rPr lang="en-US" altLang="en-US" sz="4000" dirty="0"/>
              <a:t>Classification of Anemias</a:t>
            </a:r>
          </a:p>
        </p:txBody>
      </p:sp>
      <p:sp>
        <p:nvSpPr>
          <p:cNvPr id="12595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371600"/>
            <a:ext cx="12090400" cy="5181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    Decreased RBC production( </a:t>
            </a:r>
            <a:r>
              <a:rPr lang="en-US" altLang="en-US" sz="2800" dirty="0" err="1"/>
              <a:t>Hypoproliferative</a:t>
            </a:r>
            <a:r>
              <a:rPr lang="en-US" altLang="en-US" sz="2800" dirty="0"/>
              <a:t>)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altLang="en-US" sz="2400" dirty="0"/>
              <a:t>     Defective hemoglobin synthesis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Fe deficiency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B12 deficiency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Folate deficiency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400" dirty="0"/>
              <a:t>b. Impaired bone marrow or stem cell function, as in leukemia</a:t>
            </a:r>
            <a:r>
              <a:rPr lang="en-US" altLang="en-US" sz="2800" dirty="0"/>
              <a:t> </a:t>
            </a:r>
          </a:p>
          <a:p>
            <a:pPr marL="0" lvl="0" indent="0" eaLnBrk="0" hangingPunct="0">
              <a:spcBef>
                <a:spcPts val="500"/>
              </a:spcBef>
              <a:spcAft>
                <a:spcPts val="500"/>
              </a:spcAft>
              <a:buClrTx/>
              <a:buSzTx/>
              <a:buNone/>
            </a:pPr>
            <a:r>
              <a:rPr lang="en-US" altLang="en-US" sz="2800" dirty="0"/>
              <a:t>   Erythrocyte loss :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Increased RBC destruction </a:t>
            </a:r>
            <a:r>
              <a:rPr lang="en-US" altLang="en-US" sz="2800" dirty="0" err="1"/>
              <a:t>e.g</a:t>
            </a:r>
            <a:r>
              <a:rPr lang="en-US" altLang="en-US" sz="2800" dirty="0"/>
              <a:t> hemolytic anemia.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Bleeding</a:t>
            </a:r>
            <a:endParaRPr lang="en-US" altLang="en-US" sz="2800" dirty="0"/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Combination of the two (sometimes called “ineffective erythropoiesis”) </a:t>
            </a: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0748E-3AAA-4BF3-A99A-4726037A9A8D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11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13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Morphological </a:t>
            </a:r>
            <a:br>
              <a:rPr lang="en-US" altLang="en-US" sz="4000" dirty="0"/>
            </a:br>
            <a:r>
              <a:rPr lang="en-US" altLang="en-US" sz="4000" dirty="0"/>
              <a:t>Classification of Anemias</a:t>
            </a:r>
          </a:p>
        </p:txBody>
      </p:sp>
      <p:sp>
        <p:nvSpPr>
          <p:cNvPr id="1290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09801" y="2514600"/>
            <a:ext cx="7775575" cy="3581400"/>
          </a:xfrm>
        </p:spPr>
        <p:txBody>
          <a:bodyPr/>
          <a:lstStyle/>
          <a:p>
            <a:r>
              <a:rPr lang="en-US" altLang="en-US" dirty="0"/>
              <a:t>Morphological based on sizes and color of RBCs </a:t>
            </a:r>
          </a:p>
          <a:p>
            <a:pPr lvl="1"/>
            <a:r>
              <a:rPr lang="en-US" altLang="en-US" dirty="0"/>
              <a:t>Normochromic 		Normocytic </a:t>
            </a:r>
          </a:p>
          <a:p>
            <a:pPr lvl="1"/>
            <a:r>
              <a:rPr lang="en-US" altLang="en-US" dirty="0"/>
              <a:t>Hypochromic		Microcytic </a:t>
            </a:r>
          </a:p>
          <a:p>
            <a:pPr lvl="1"/>
            <a:r>
              <a:rPr lang="en-US" altLang="en-US" dirty="0"/>
              <a:t>hyperchromic		Macrocytic</a:t>
            </a: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4DD7-1A00-4067-B19F-9AC05A2B585E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12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5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Quantitative</a:t>
            </a:r>
            <a:br>
              <a:rPr lang="en-US" altLang="en-US" sz="4000"/>
            </a:br>
            <a:r>
              <a:rPr lang="en-US" altLang="en-US" sz="4000"/>
              <a:t>Classification of Anemias</a:t>
            </a:r>
          </a:p>
        </p:txBody>
      </p:sp>
      <p:sp>
        <p:nvSpPr>
          <p:cNvPr id="131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02167" y="1371600"/>
            <a:ext cx="11688233" cy="2651760"/>
          </a:xfrm>
        </p:spPr>
        <p:txBody>
          <a:bodyPr/>
          <a:lstStyle/>
          <a:p>
            <a:r>
              <a:rPr lang="en-US" altLang="en-US" dirty="0"/>
              <a:t>Quantitatively by: </a:t>
            </a:r>
          </a:p>
          <a:p>
            <a:pPr lvl="1"/>
            <a:r>
              <a:rPr lang="en-US" altLang="en-US" dirty="0"/>
              <a:t>Hematocrit</a:t>
            </a:r>
          </a:p>
          <a:p>
            <a:pPr lvl="1"/>
            <a:r>
              <a:rPr lang="en-US" altLang="en-US" dirty="0"/>
              <a:t>Hemoglobin </a:t>
            </a:r>
          </a:p>
          <a:p>
            <a:pPr lvl="1"/>
            <a:r>
              <a:rPr lang="en-US" altLang="en-US" dirty="0"/>
              <a:t>Blood cell indices </a:t>
            </a:r>
          </a:p>
          <a:p>
            <a:pPr lvl="1"/>
            <a:r>
              <a:rPr lang="en-US" altLang="en-US" dirty="0"/>
              <a:t>Reticulocyte count </a:t>
            </a: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8689-7EC1-4D3C-9E6E-FE2A0499DF14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13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02167" y="4584662"/>
            <a:ext cx="11152524" cy="194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3C145"/>
              </a:buClr>
              <a:buSzPct val="80000"/>
              <a:buFont typeface="Arial" panose="020B0604020202020204" pitchFamily="34" charset="0"/>
              <a:buChar char="►"/>
            </a:pPr>
            <a:r>
              <a:rPr lang="en-US" alt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basis of H&amp;H, anemia can be classified as mild, moderate, or severe.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3C145"/>
              </a:buClr>
              <a:buSzPct val="80000"/>
              <a:buFont typeface="Arial" panose="020B0604020202020204" pitchFamily="34" charset="0"/>
              <a:buChar char="►"/>
            </a:pPr>
            <a:r>
              <a:rPr lang="en-US" alt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basis of duration of onset, anemia can be classified as either chronic or acute.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3C145"/>
              </a:buClr>
              <a:buSzPct val="80000"/>
              <a:buFont typeface="Arial" panose="020B0604020202020204" pitchFamily="34" charset="0"/>
              <a:buChar char="►"/>
            </a:pPr>
            <a:r>
              <a:rPr lang="en-US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Classified as moderate (</a:t>
            </a:r>
            <a:r>
              <a:rPr lang="en-US" alt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Hb</a:t>
            </a:r>
            <a:r>
              <a:rPr lang="en-US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7-10 g/dl) or severe (</a:t>
            </a:r>
            <a:r>
              <a:rPr lang="en-US" alt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Hb</a:t>
            </a:r>
            <a:r>
              <a:rPr lang="en-US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&lt;7g/dl).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3C145"/>
              </a:buClr>
              <a:buSzPct val="80000"/>
              <a:buFont typeface="Arial" panose="020B0604020202020204" pitchFamily="34" charset="0"/>
              <a:buChar char="►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44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9" y="304801"/>
            <a:ext cx="8281987" cy="1431925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/>
              <a:t>Diagnosis and investigation:</a:t>
            </a:r>
            <a:endParaRPr lang="tr-TR">
              <a:latin typeface="Times New Roman Tur" charset="-94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/>
              <a:t>Is the patient anemic?</a:t>
            </a:r>
          </a:p>
          <a:p>
            <a:pPr eaLnBrk="1" hangingPunct="1">
              <a:defRPr/>
            </a:pPr>
            <a:r>
              <a:rPr lang="tr-TR"/>
              <a:t>What is the type of anemia?</a:t>
            </a:r>
          </a:p>
          <a:p>
            <a:pPr eaLnBrk="1" hangingPunct="1">
              <a:defRPr/>
            </a:pPr>
            <a:r>
              <a:rPr lang="tr-TR"/>
              <a:t>What is the cause of anemia?</a:t>
            </a:r>
            <a:endParaRPr lang="tr-TR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603116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buClr>
                <a:srgbClr val="009900"/>
              </a:buClr>
              <a:defRPr/>
            </a:pPr>
            <a:r>
              <a:rPr lang="tr-TR" dirty="0"/>
              <a:t>The symptoms and findings are related to anemia itself or to the underlying disease that causes anemia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36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Clinical Diagnosis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825625" y="2130426"/>
            <a:ext cx="8540750" cy="4498975"/>
          </a:xfrm>
        </p:spPr>
        <p:txBody>
          <a:bodyPr/>
          <a:lstStyle/>
          <a:p>
            <a:r>
              <a:rPr lang="en-US" altLang="en-US" sz="2800"/>
              <a:t>Made by combination of factors including: patient history, physical signs and changes in hematologic profile (CBC). </a:t>
            </a:r>
          </a:p>
          <a:p>
            <a:r>
              <a:rPr lang="en-US" altLang="en-US" sz="2800"/>
              <a:t>Signs and symptoms usually non-specific: fatigue, weakness, gastrointestinal symptoms (nausea, constipation and diarrhea), shortness of breath - especially after exertion. </a:t>
            </a:r>
          </a:p>
          <a:p>
            <a:r>
              <a:rPr lang="en-US" altLang="en-US" sz="2800"/>
              <a:t>Physical signs of anemia are usually not specific for the cause. </a:t>
            </a: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A1DE-2BAF-4DB4-B5B3-7A1C6F221E10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16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2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/>
              <a:t>Some Other examples for history and physical examination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1981200"/>
            <a:ext cx="8142287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/>
              <a:t>The duration of symptoms (acute/insidious)</a:t>
            </a:r>
          </a:p>
          <a:p>
            <a:pPr eaLnBrk="1" hangingPunct="1">
              <a:defRPr/>
            </a:pPr>
            <a:r>
              <a:rPr lang="tr-TR" sz="2400" dirty="0"/>
              <a:t>Bleeding ? Nose/skin/urine/mens/stool etc</a:t>
            </a:r>
          </a:p>
          <a:p>
            <a:pPr eaLnBrk="1" hangingPunct="1">
              <a:defRPr/>
            </a:pPr>
            <a:r>
              <a:rPr lang="tr-TR" sz="2400" dirty="0"/>
              <a:t>Family history</a:t>
            </a:r>
          </a:p>
          <a:p>
            <a:pPr lvl="1" eaLnBrk="1" hangingPunct="1">
              <a:defRPr/>
            </a:pPr>
            <a:r>
              <a:rPr lang="tr-TR" sz="2000" dirty="0"/>
              <a:t>Anemia, gall stones and splenectomy</a:t>
            </a:r>
          </a:p>
          <a:p>
            <a:pPr lvl="1" eaLnBrk="1" hangingPunct="1">
              <a:defRPr/>
            </a:pPr>
            <a:r>
              <a:rPr lang="tr-TR" sz="2000" dirty="0"/>
              <a:t>Bleeding disorder</a:t>
            </a:r>
          </a:p>
          <a:p>
            <a:pPr eaLnBrk="1" hangingPunct="1">
              <a:defRPr/>
            </a:pPr>
            <a:r>
              <a:rPr lang="tr-TR" sz="2400" dirty="0"/>
              <a:t>Occupation, hobbies,dietary history,alcohol or drug use,travel history etc (toxic/infectious contacts)</a:t>
            </a:r>
          </a:p>
          <a:p>
            <a:pPr eaLnBrk="1" hangingPunct="1">
              <a:defRPr/>
            </a:pPr>
            <a:r>
              <a:rPr lang="tr-TR" sz="2400" dirty="0"/>
              <a:t>Ask for skin and hair/nail changes</a:t>
            </a:r>
          </a:p>
          <a:p>
            <a:pPr eaLnBrk="1" hangingPunct="1">
              <a:defRPr/>
            </a:pPr>
            <a:endParaRPr lang="tr-TR" sz="2400" dirty="0"/>
          </a:p>
          <a:p>
            <a:pPr eaLnBrk="1" hangingPunct="1">
              <a:defRPr/>
            </a:pPr>
            <a:endParaRPr lang="tr-TR" sz="2400" dirty="0"/>
          </a:p>
          <a:p>
            <a:pPr lvl="1" eaLnBrk="1" hangingPunct="1">
              <a:defRPr/>
            </a:pPr>
            <a:endParaRPr lang="tr-TR" sz="2000" dirty="0"/>
          </a:p>
          <a:p>
            <a:pPr eaLnBrk="1" hangingPunct="1">
              <a:defRPr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49097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 sz="3200" dirty="0"/>
              <a:t>Clinical symptoms and findings of anemia </a:t>
            </a:r>
            <a:endParaRPr lang="tr-TR" sz="3200" dirty="0">
              <a:latin typeface="Times New Roman Tur" charset="-94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422400" y="1981200"/>
            <a:ext cx="10058400" cy="48768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4400" kern="1200" dirty="0">
                <a:solidFill>
                  <a:prstClr val="white"/>
                </a:solidFill>
                <a:effectLst/>
                <a:latin typeface="Calibri Light" panose="020F0302020204030204"/>
                <a:ea typeface="+mj-ea"/>
                <a:cs typeface="+mj-cs"/>
              </a:rPr>
              <a:t>Anemia leads to two symptom complexes</a:t>
            </a:r>
          </a:p>
          <a:p>
            <a:pPr lvl="0">
              <a:buClr>
                <a:srgbClr val="FFFFCC"/>
              </a:buClr>
              <a:defRPr/>
            </a:pPr>
            <a:r>
              <a:rPr lang="tr-TR" dirty="0">
                <a:solidFill>
                  <a:srgbClr val="99CC00"/>
                </a:solidFill>
              </a:rPr>
              <a:t>Tissue hypoxia</a:t>
            </a:r>
            <a:endParaRPr lang="tr-TR" dirty="0">
              <a:solidFill>
                <a:srgbClr val="FFFFFF"/>
              </a:solidFill>
            </a:endParaRPr>
          </a:p>
          <a:p>
            <a:pPr lvl="0">
              <a:buClr>
                <a:srgbClr val="FFFFCC"/>
              </a:buClr>
              <a:defRPr/>
            </a:pPr>
            <a:r>
              <a:rPr lang="tr-TR" dirty="0">
                <a:solidFill>
                  <a:srgbClr val="99CC00"/>
                </a:solidFill>
              </a:rPr>
              <a:t>Compensatory attempts</a:t>
            </a:r>
            <a:endParaRPr lang="en-US" dirty="0"/>
          </a:p>
          <a:p>
            <a:pPr eaLnBrk="1" hangingPunct="1">
              <a:defRPr/>
            </a:pPr>
            <a:r>
              <a:rPr lang="tr-TR" dirty="0"/>
              <a:t>Fatigue, weakness</a:t>
            </a:r>
          </a:p>
          <a:p>
            <a:pPr lvl="1" eaLnBrk="1" hangingPunct="1">
              <a:defRPr/>
            </a:pPr>
            <a:r>
              <a:rPr lang="tr-TR" dirty="0"/>
              <a:t>Tiredness, lassitude, reduced exercise tolerence</a:t>
            </a:r>
          </a:p>
          <a:p>
            <a:pPr lvl="1" eaLnBrk="1" hangingPunct="1">
              <a:defRPr/>
            </a:pPr>
            <a:r>
              <a:rPr lang="tr-TR" dirty="0"/>
              <a:t>Generalized muscular weakness</a:t>
            </a:r>
          </a:p>
          <a:p>
            <a:pPr eaLnBrk="1" hangingPunct="1">
              <a:defRPr/>
            </a:pPr>
            <a:r>
              <a:rPr lang="tr-TR" dirty="0"/>
              <a:t>Pallor /</a:t>
            </a:r>
            <a:r>
              <a:rPr lang="tr-TR" sz="2800" dirty="0"/>
              <a:t>skin or mucous membranes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2366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Pallor (paleness):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Look 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Mucous membranes of mouth and pharynx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Conjunctivae,lips, nail beds,palms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1800"/>
              <a:t>Creases of the palms lose their pink colour when the         Hb &lt; 7g/dL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In pernicious anemia there is a lemon yellow pallor.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Pallor + mild scleral icterus suggests hemolytic anemia.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Pallor+ petechiae suggests severe bone marrow failure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tr-TR" sz="2000"/>
          </a:p>
        </p:txBody>
      </p:sp>
    </p:spTree>
    <p:extLst>
      <p:ext uri="{BB962C8B-B14F-4D97-AF65-F5344CB8AC3E}">
        <p14:creationId xmlns:p14="http://schemas.microsoft.com/office/powerpoint/2010/main" val="71739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4400" b="1" kern="12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4400" b="1" kern="12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  <a:t>Topic</a:t>
            </a:r>
            <a:br>
              <a:rPr lang="en-US" sz="4400" b="1" kern="12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endParaRPr lang="en-US" sz="4400" dirty="0"/>
          </a:p>
        </p:txBody>
      </p:sp>
      <p:sp>
        <p:nvSpPr>
          <p:cNvPr id="129032" name="AutoShape 8"/>
          <p:cNvSpPr>
            <a:spLocks noChangeArrowheads="1"/>
          </p:cNvSpPr>
          <p:nvPr/>
        </p:nvSpPr>
        <p:spPr bwMode="gray">
          <a:xfrm>
            <a:off x="3581400" y="1772816"/>
            <a:ext cx="5610944" cy="74178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AB764">
                  <a:gamma/>
                  <a:shade val="46275"/>
                  <a:invGamma/>
                </a:srgbClr>
              </a:gs>
              <a:gs pos="50000">
                <a:srgbClr val="EAB764"/>
              </a:gs>
              <a:gs pos="100000">
                <a:srgbClr val="EAB764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DEFINITION</a:t>
            </a:r>
          </a:p>
        </p:txBody>
      </p:sp>
      <p:sp>
        <p:nvSpPr>
          <p:cNvPr id="129033" name="AutoShape 9"/>
          <p:cNvSpPr>
            <a:spLocks noChangeArrowheads="1"/>
          </p:cNvSpPr>
          <p:nvPr/>
        </p:nvSpPr>
        <p:spPr bwMode="gray">
          <a:xfrm>
            <a:off x="3593652" y="2672243"/>
            <a:ext cx="5610944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EPIDEMIOLOGY</a:t>
            </a:r>
          </a:p>
        </p:txBody>
      </p:sp>
      <p:sp>
        <p:nvSpPr>
          <p:cNvPr id="129034" name="AutoShape 10"/>
          <p:cNvSpPr>
            <a:spLocks noChangeArrowheads="1"/>
          </p:cNvSpPr>
          <p:nvPr/>
        </p:nvSpPr>
        <p:spPr bwMode="gray">
          <a:xfrm>
            <a:off x="3593652" y="3449960"/>
            <a:ext cx="5610944" cy="64388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FF">
                  <a:gamma/>
                  <a:shade val="46275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s-MX" sz="2400" b="1" kern="0" dirty="0">
                <a:solidFill>
                  <a:srgbClr val="FFFFFF"/>
                </a:solidFill>
                <a:latin typeface="MyriadPro-SemiboldCond"/>
              </a:rPr>
              <a:t>CLASIFICATION</a:t>
            </a:r>
            <a:endParaRPr lang="en-US" sz="24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9035" name="AutoShape 11"/>
          <p:cNvSpPr>
            <a:spLocks noChangeArrowheads="1"/>
          </p:cNvSpPr>
          <p:nvPr/>
        </p:nvSpPr>
        <p:spPr bwMode="gray">
          <a:xfrm>
            <a:off x="3581400" y="4267200"/>
            <a:ext cx="5610944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D67E1">
                  <a:gamma/>
                  <a:shade val="46275"/>
                  <a:invGamma/>
                </a:srgbClr>
              </a:gs>
              <a:gs pos="50000">
                <a:srgbClr val="8D67E1"/>
              </a:gs>
              <a:gs pos="100000">
                <a:srgbClr val="8D67E1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kern="0" dirty="0">
                <a:solidFill>
                  <a:srgbClr val="FFFFFF"/>
                </a:solidFill>
                <a:latin typeface="MyriadPro-SemiboldCond"/>
              </a:rPr>
              <a:t>CLINICAL MANIFESTATIONS</a:t>
            </a:r>
            <a:endParaRPr lang="en-US" sz="24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9036" name="AutoShape 12"/>
          <p:cNvSpPr>
            <a:spLocks noChangeArrowheads="1"/>
          </p:cNvSpPr>
          <p:nvPr/>
        </p:nvSpPr>
        <p:spPr bwMode="gray">
          <a:xfrm>
            <a:off x="3593652" y="5137259"/>
            <a:ext cx="5623195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00">
                  <a:gamma/>
                  <a:shade val="46275"/>
                  <a:invGamma/>
                </a:srgbClr>
              </a:gs>
              <a:gs pos="5000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kern="0" dirty="0">
                <a:solidFill>
                  <a:srgbClr val="FFFFFF"/>
                </a:solidFill>
                <a:latin typeface="MyriadPro-SemiboldCond"/>
              </a:rPr>
              <a:t>DIAGNOSIS, TREATMENT</a:t>
            </a:r>
            <a:endParaRPr lang="en-US" sz="24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785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2135189" y="1981200"/>
            <a:ext cx="828198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Some other skin/mucosal changes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Premature graying of hair:pern.anemia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Hair loss and fragility + spooning of the nails:iron deficiency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Chronic leg ulcers:Sickle cell or other hemolytic anemia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Glossitis/burning sense :Pern. anemia, </a:t>
            </a:r>
            <a:r>
              <a:rPr lang="tr-TR" sz="1600"/>
              <a:t>iron deficiency(rare)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Chelitis(angular stomatitis):iron def.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Siideropenic dysphagia: iron def.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Painful ulcerative mouth lesions: </a:t>
            </a:r>
            <a:r>
              <a:rPr lang="tr-TR" sz="1800"/>
              <a:t>aplastic</a:t>
            </a:r>
            <a:r>
              <a:rPr lang="tr-TR" sz="2400"/>
              <a:t> </a:t>
            </a:r>
            <a:r>
              <a:rPr lang="tr-TR" sz="1800"/>
              <a:t>anemia/leukemia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tr-TR" sz="1800"/>
          </a:p>
        </p:txBody>
      </p:sp>
    </p:spTree>
    <p:extLst>
      <p:ext uri="{BB962C8B-B14F-4D97-AF65-F5344CB8AC3E}">
        <p14:creationId xmlns:p14="http://schemas.microsoft.com/office/powerpoint/2010/main" val="4122007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 sz="3200" dirty="0"/>
              <a:t>Clinical symptoms and findings of anemia </a:t>
            </a:r>
            <a:br>
              <a:rPr lang="tr-TR" sz="3200" dirty="0"/>
            </a:br>
            <a:r>
              <a:rPr lang="tr-TR" sz="2800" u="sng" dirty="0">
                <a:solidFill>
                  <a:schemeClr val="folHlink"/>
                </a:solidFill>
              </a:rPr>
              <a:t>Cardiovascular System(1)</a:t>
            </a:r>
            <a:endParaRPr lang="tr-TR" sz="2800" u="sng" dirty="0">
              <a:solidFill>
                <a:schemeClr val="folHlink"/>
              </a:solidFill>
              <a:latin typeface="Times New Roman Tur" charset="-94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2025650"/>
            <a:ext cx="8064500" cy="483235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>
                <a:effectLst/>
              </a:rPr>
              <a:t>Palpitation and dyspnea (during activity)</a:t>
            </a:r>
          </a:p>
          <a:p>
            <a:pPr eaLnBrk="1" hangingPunct="1">
              <a:defRPr/>
            </a:pPr>
            <a:r>
              <a:rPr lang="tr-TR">
                <a:effectLst/>
              </a:rPr>
              <a:t>Angina pectoris</a:t>
            </a:r>
          </a:p>
          <a:p>
            <a:pPr eaLnBrk="1" hangingPunct="1">
              <a:defRPr/>
            </a:pPr>
            <a:r>
              <a:rPr lang="tr-TR">
                <a:effectLst/>
              </a:rPr>
              <a:t>Claudicatio intermittans</a:t>
            </a:r>
          </a:p>
          <a:p>
            <a:pPr eaLnBrk="1" hangingPunct="1">
              <a:defRPr/>
            </a:pPr>
            <a:r>
              <a:rPr lang="tr-TR" sz="3600" i="1">
                <a:effectLst/>
              </a:rPr>
              <a:t>Murmurs: </a:t>
            </a:r>
            <a:r>
              <a:rPr lang="tr-TR">
                <a:effectLst/>
              </a:rPr>
              <a:t>Mid systolic (rarely diastolic) , mainly pulmonary valvular or apical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effectLst/>
              </a:rPr>
              <a:t>	or over major peripheral arteries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effectLst/>
              </a:rPr>
              <a:t>	or jugulary veins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800"/>
          </a:p>
          <a:p>
            <a:pPr lvl="1" eaLnBrk="1" hangingPunct="1">
              <a:buFontTx/>
              <a:buNone/>
              <a:defRPr/>
            </a:pPr>
            <a:endParaRPr lang="tr-TR"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921556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 sz="3200" dirty="0"/>
              <a:t>Clinical symptoms and findings of anemia </a:t>
            </a:r>
            <a:br>
              <a:rPr lang="tr-TR" sz="3200" dirty="0"/>
            </a:br>
            <a:r>
              <a:rPr lang="tr-TR" sz="2400" u="sng" dirty="0">
                <a:solidFill>
                  <a:schemeClr val="folHlink"/>
                </a:solidFill>
              </a:rPr>
              <a:t>Central nervous system</a:t>
            </a:r>
            <a:endParaRPr lang="tr-TR" sz="2400" u="sng" dirty="0">
              <a:solidFill>
                <a:schemeClr val="folHlink"/>
              </a:solidFill>
              <a:latin typeface="Times New Roman Tur" charset="-94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351089" y="1981200"/>
            <a:ext cx="81375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Headache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Faintness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Giddiness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Tinnitus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Decreased concentration ability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Drowsiness,decreased muscle strength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Clouding of consciousness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Symptoms are more prominent in older patients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effectLst/>
              </a:rPr>
              <a:t>Paresthesias:Vitamin B12 deficiency (or other).</a:t>
            </a:r>
          </a:p>
        </p:txBody>
      </p:sp>
    </p:spTree>
    <p:extLst>
      <p:ext uri="{BB962C8B-B14F-4D97-AF65-F5344CB8AC3E}">
        <p14:creationId xmlns:p14="http://schemas.microsoft.com/office/powerpoint/2010/main" val="3083681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 sz="3200" dirty="0"/>
              <a:t>Clinical symptoms and findings of anemia </a:t>
            </a:r>
            <a:endParaRPr lang="tr-TR" sz="3200" dirty="0">
              <a:latin typeface="Times New Roman Tur" charset="-94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424113" y="1844675"/>
            <a:ext cx="7772400" cy="41148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u="sng">
                <a:solidFill>
                  <a:schemeClr val="folHlink"/>
                </a:solidFill>
              </a:rPr>
              <a:t>Reproductive system</a:t>
            </a:r>
          </a:p>
          <a:p>
            <a:pPr eaLnBrk="1" hangingPunct="1">
              <a:defRPr/>
            </a:pPr>
            <a:r>
              <a:rPr lang="tr-TR"/>
              <a:t>Menstrual changes:</a:t>
            </a:r>
          </a:p>
          <a:p>
            <a:pPr lvl="1" eaLnBrk="1" hangingPunct="1">
              <a:defRPr/>
            </a:pPr>
            <a:r>
              <a:rPr lang="tr-TR"/>
              <a:t>Amenorrhea ,</a:t>
            </a:r>
          </a:p>
          <a:p>
            <a:pPr lvl="1" eaLnBrk="1" hangingPunct="1">
              <a:defRPr/>
            </a:pPr>
            <a:r>
              <a:rPr lang="tr-TR"/>
              <a:t>Menorrhagia(mostly a cause of anemia)</a:t>
            </a:r>
          </a:p>
          <a:p>
            <a:pPr eaLnBrk="1" hangingPunct="1">
              <a:defRPr/>
            </a:pPr>
            <a:r>
              <a:rPr lang="tr-TR"/>
              <a:t>Loss of libido</a:t>
            </a:r>
          </a:p>
        </p:txBody>
      </p:sp>
    </p:spTree>
    <p:extLst>
      <p:ext uri="{BB962C8B-B14F-4D97-AF65-F5344CB8AC3E}">
        <p14:creationId xmlns:p14="http://schemas.microsoft.com/office/powerpoint/2010/main" val="2482165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PAL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1"/>
            <a:ext cx="12192000" cy="655319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717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 descr="koilonych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t="15485" b="9677"/>
          <a:stretch>
            <a:fillRect/>
          </a:stretch>
        </p:blipFill>
        <p:spPr bwMode="auto">
          <a:xfrm>
            <a:off x="3429000" y="1600200"/>
            <a:ext cx="5372100" cy="2209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787" name="Picture 3" descr="koilonychia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90"/>
          <a:stretch>
            <a:fillRect/>
          </a:stretch>
        </p:blipFill>
        <p:spPr bwMode="auto">
          <a:xfrm>
            <a:off x="2895601" y="4114801"/>
            <a:ext cx="3114675" cy="24288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3124201" y="533400"/>
            <a:ext cx="286488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kern="0">
                <a:latin typeface="Arial Narrow" panose="020B0606020202030204" pitchFamily="34" charset="0"/>
                <a:cs typeface="Angsana New" pitchFamily="18" charset="-120"/>
              </a:rPr>
              <a:t>Koilonychia - spoon shaped nail</a:t>
            </a:r>
          </a:p>
        </p:txBody>
      </p:sp>
      <p:pic>
        <p:nvPicPr>
          <p:cNvPr id="118789" name="Picture 5" descr="DSC00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57"/>
          <a:stretch>
            <a:fillRect/>
          </a:stretch>
        </p:blipFill>
        <p:spPr bwMode="auto">
          <a:xfrm>
            <a:off x="6324601" y="4038601"/>
            <a:ext cx="3648075" cy="248126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413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40" name="Group 8"/>
          <p:cNvGrpSpPr>
            <a:grpSpLocks/>
          </p:cNvGrpSpPr>
          <p:nvPr/>
        </p:nvGrpSpPr>
        <p:grpSpPr bwMode="auto">
          <a:xfrm>
            <a:off x="6167438" y="1052514"/>
            <a:ext cx="4119562" cy="3387725"/>
            <a:chOff x="2925" y="663"/>
            <a:chExt cx="2595" cy="2134"/>
          </a:xfrm>
        </p:grpSpPr>
        <p:pic>
          <p:nvPicPr>
            <p:cNvPr id="120834" name="Picture 2" descr="angula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5" y="663"/>
              <a:ext cx="2595" cy="140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0835" name="Text Box 3"/>
            <p:cNvSpPr txBox="1">
              <a:spLocks noChangeArrowheads="1"/>
            </p:cNvSpPr>
            <p:nvPr/>
          </p:nvSpPr>
          <p:spPr bwMode="auto">
            <a:xfrm>
              <a:off x="3061" y="2432"/>
              <a:ext cx="23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3200" kern="0">
                  <a:cs typeface="Angsana New" pitchFamily="18" charset="-120"/>
                </a:rPr>
                <a:t>Angular stomatitis</a:t>
              </a:r>
            </a:p>
          </p:txBody>
        </p:sp>
      </p:grpSp>
      <p:grpSp>
        <p:nvGrpSpPr>
          <p:cNvPr id="120839" name="Group 7"/>
          <p:cNvGrpSpPr>
            <a:grpSpLocks/>
          </p:cNvGrpSpPr>
          <p:nvPr/>
        </p:nvGrpSpPr>
        <p:grpSpPr bwMode="auto">
          <a:xfrm>
            <a:off x="2135189" y="1052513"/>
            <a:ext cx="3457575" cy="3460750"/>
            <a:chOff x="385" y="663"/>
            <a:chExt cx="2178" cy="2180"/>
          </a:xfrm>
        </p:grpSpPr>
        <p:pic>
          <p:nvPicPr>
            <p:cNvPr id="120836" name="Picture 4" descr="glossiti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663"/>
              <a:ext cx="2178" cy="1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0837" name="Text Box 5"/>
            <p:cNvSpPr txBox="1">
              <a:spLocks noChangeArrowheads="1"/>
            </p:cNvSpPr>
            <p:nvPr/>
          </p:nvSpPr>
          <p:spPr bwMode="auto">
            <a:xfrm>
              <a:off x="748" y="2478"/>
              <a:ext cx="109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1pPr>
              <a:lvl2pPr marL="571500" eaLnBrk="0" hangingPunct="0"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2pPr>
              <a:lvl3pPr marL="1143000" eaLnBrk="0" hangingPunct="0"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3pPr>
              <a:lvl4pPr marL="1714500" eaLnBrk="0" hangingPunct="0"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4pPr>
              <a:lvl5pPr marL="2286000" eaLnBrk="0" hangingPunct="0"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120"/>
                  <a:ea typeface="Angsana New" pitchFamily="18" charset="-120"/>
                  <a:cs typeface="Angsana New" pitchFamily="18" charset="-120"/>
                </a:defRPr>
              </a:lvl9pPr>
            </a:lstStyle>
            <a:p>
              <a:pPr eaLnBrk="1" hangingPunct="1"/>
              <a:r>
                <a:rPr lang="en-US" altLang="en-US" sz="3200" kern="0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anose="030F0702030302020204" pitchFamily="66" charset="0"/>
                  <a:cs typeface="FreesiaUPC" pitchFamily="34" charset="-34"/>
                </a:rPr>
                <a:t>glossitis</a:t>
              </a:r>
              <a:endParaRPr lang="th-TH" altLang="en-US" sz="3200" ker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FreesiaUPC" pitchFamily="34" charset="-34"/>
              </a:endParaRPr>
            </a:p>
          </p:txBody>
        </p:sp>
      </p:grp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2279651" y="5300664"/>
            <a:ext cx="7400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1pPr>
            <a:lvl2pPr marL="571500" eaLnBrk="0" hangingPunct="0"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2pPr>
            <a:lvl3pPr marL="1143000" eaLnBrk="0" hangingPunct="0"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3pPr>
            <a:lvl4pPr marL="1714500" eaLnBrk="0" hangingPunct="0"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4pPr>
            <a:lvl5pPr marL="2286000" eaLnBrk="0" hangingPunct="0"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120"/>
                <a:ea typeface="Angsana New" pitchFamily="18" charset="-120"/>
                <a:cs typeface="Angsana New" pitchFamily="18" charset="-120"/>
              </a:defRPr>
            </a:lvl9pPr>
          </a:lstStyle>
          <a:p>
            <a:pPr eaLnBrk="1" hangingPunct="1"/>
            <a:r>
              <a:rPr lang="en-US" altLang="en-US" sz="4000" ker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FreesiaUPC" pitchFamily="34" charset="-34"/>
              </a:rPr>
              <a:t>Nutritional deficiency anemia</a:t>
            </a:r>
            <a:endParaRPr lang="th-TH" altLang="en-US" sz="4000" ker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5188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hematologic lab tests </a:t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981200"/>
            <a:ext cx="121920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 Complete blood count (CBC) – </a:t>
            </a:r>
          </a:p>
          <a:p>
            <a:pPr marL="0" indent="0">
              <a:buNone/>
            </a:pPr>
            <a:r>
              <a:rPr lang="en-US" dirty="0"/>
              <a:t>Amount of hemoglobin – Number, size, and shape of red blood cells (RBCs) – Number of white blood cells (WBCs) and platelets – +/- automated WBC differential </a:t>
            </a:r>
          </a:p>
          <a:p>
            <a:pPr marL="0" indent="0">
              <a:buNone/>
            </a:pPr>
            <a:r>
              <a:rPr lang="en-US" dirty="0"/>
              <a:t>• Manual differential/manual peripheral smear review </a:t>
            </a:r>
          </a:p>
          <a:p>
            <a:pPr marL="0" indent="0">
              <a:buNone/>
            </a:pPr>
            <a:r>
              <a:rPr lang="en-US" dirty="0"/>
              <a:t>• Abnormalities that fall outside of established parameters result in manual review </a:t>
            </a:r>
          </a:p>
        </p:txBody>
      </p:sp>
    </p:spTree>
    <p:extLst>
      <p:ext uri="{BB962C8B-B14F-4D97-AF65-F5344CB8AC3E}">
        <p14:creationId xmlns:p14="http://schemas.microsoft.com/office/powerpoint/2010/main" val="19702562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Normals</a:t>
            </a:r>
          </a:p>
        </p:txBody>
      </p:sp>
      <p:graphicFrame>
        <p:nvGraphicFramePr>
          <p:cNvPr id="137275" name="Group 59"/>
          <p:cNvGraphicFramePr>
            <a:graphicFrameLocks noGrp="1"/>
          </p:cNvGraphicFramePr>
          <p:nvPr>
            <p:ph type="tbl" idx="1"/>
          </p:nvPr>
        </p:nvGraphicFramePr>
        <p:xfrm>
          <a:off x="1825625" y="1717675"/>
          <a:ext cx="8540750" cy="4541520"/>
        </p:xfrm>
        <a:graphic>
          <a:graphicData uri="http://schemas.openxmlformats.org/drawingml/2006/table">
            <a:tbl>
              <a:tblPr/>
              <a:tblGrid>
                <a:gridCol w="2898775">
                  <a:extLst>
                    <a:ext uri="{9D8B030D-6E8A-4147-A177-3AD203B41FA5}">
                      <a16:colId xmlns:a16="http://schemas.microsoft.com/office/drawing/2014/main" val="285165576"/>
                    </a:ext>
                  </a:extLst>
                </a:gridCol>
                <a:gridCol w="5641975">
                  <a:extLst>
                    <a:ext uri="{9D8B030D-6E8A-4147-A177-3AD203B41FA5}">
                      <a16:colId xmlns:a16="http://schemas.microsoft.com/office/drawing/2014/main" val="1719375162"/>
                    </a:ext>
                  </a:extLst>
                </a:gridCol>
              </a:tblGrid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COMPONENT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NORMAL RANGES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4655103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WBC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4.8-10.8 x 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  <a:r>
                        <a:rPr kumimoji="0" lang="el-G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035836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RBC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Male 4.7-6.1 x 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  <a:r>
                        <a:rPr kumimoji="0" lang="el-G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L; Female 4.2-5.4 x 10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  <a:r>
                        <a:rPr kumimoji="0" lang="el-G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549078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Hgb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Male 14-18 g/dL; Female 12-16 g/dL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82535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Hct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Male 42-52%; Female 37-47%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827479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MCV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80-100 fL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933254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27-31 pg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659465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MCHC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32-36%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007347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RDW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11.5-14.5%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522758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150,000-350,000/</a:t>
                      </a:r>
                      <a:r>
                        <a:rPr kumimoji="0" lang="el-G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828654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Retic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0.5-2.0%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526619"/>
                  </a:ext>
                </a:extLst>
              </a:tr>
            </a:tbl>
          </a:graphicData>
        </a:graphic>
      </p:graphicFrame>
      <p:sp>
        <p:nvSpPr>
          <p:cNvPr id="41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2D2-A186-409A-AFBD-3269281EC6FA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28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094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Hypoproliferative Anaemias</a:t>
            </a:r>
          </a:p>
        </p:txBody>
      </p:sp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grpSp>
        <p:nvGrpSpPr>
          <p:cNvPr id="27652" name="Group 43"/>
          <p:cNvGrpSpPr>
            <a:grpSpLocks/>
          </p:cNvGrpSpPr>
          <p:nvPr/>
        </p:nvGrpSpPr>
        <p:grpSpPr bwMode="auto">
          <a:xfrm>
            <a:off x="1752600" y="1447800"/>
            <a:ext cx="8610600" cy="4876800"/>
            <a:chOff x="240" y="912"/>
            <a:chExt cx="5424" cy="3072"/>
          </a:xfrm>
        </p:grpSpPr>
        <p:sp>
          <p:nvSpPr>
            <p:cNvPr id="27653" name="Text Box 4"/>
            <p:cNvSpPr txBox="1">
              <a:spLocks noChangeArrowheads="1"/>
            </p:cNvSpPr>
            <p:nvPr/>
          </p:nvSpPr>
          <p:spPr bwMode="auto">
            <a:xfrm>
              <a:off x="1968" y="912"/>
              <a:ext cx="1632" cy="678"/>
            </a:xfrm>
            <a:prstGeom prst="rect">
              <a:avLst/>
            </a:prstGeom>
            <a:solidFill>
              <a:srgbClr val="FF99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Failure of cell maturation</a:t>
              </a:r>
            </a:p>
          </p:txBody>
        </p:sp>
        <p:sp>
          <p:nvSpPr>
            <p:cNvPr id="27654" name="Text Box 5"/>
            <p:cNvSpPr txBox="1">
              <a:spLocks noChangeArrowheads="1"/>
            </p:cNvSpPr>
            <p:nvPr/>
          </p:nvSpPr>
          <p:spPr bwMode="auto">
            <a:xfrm>
              <a:off x="240" y="1469"/>
              <a:ext cx="1344" cy="602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Nuclear breakdown</a:t>
              </a:r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3840" y="1510"/>
              <a:ext cx="1344" cy="602"/>
            </a:xfrm>
            <a:prstGeom prst="rect">
              <a:avLst/>
            </a:prstGeom>
            <a:solidFill>
              <a:srgbClr val="66FF66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Cytoplasmic breakdown</a:t>
              </a:r>
            </a:p>
          </p:txBody>
        </p:sp>
        <p:cxnSp>
          <p:nvCxnSpPr>
            <p:cNvPr id="27656" name="AutoShape 8"/>
            <p:cNvCxnSpPr>
              <a:cxnSpLocks noChangeShapeType="1"/>
              <a:stCxn id="27653" idx="1"/>
              <a:endCxn id="27654" idx="0"/>
            </p:cNvCxnSpPr>
            <p:nvPr/>
          </p:nvCxnSpPr>
          <p:spPr bwMode="auto">
            <a:xfrm rot="10800000" flipV="1">
              <a:off x="912" y="1251"/>
              <a:ext cx="1056" cy="218"/>
            </a:xfrm>
            <a:prstGeom prst="bentConnector2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57" name="AutoShape 9"/>
            <p:cNvCxnSpPr>
              <a:cxnSpLocks noChangeShapeType="1"/>
              <a:stCxn id="27653" idx="3"/>
              <a:endCxn id="27655" idx="0"/>
            </p:cNvCxnSpPr>
            <p:nvPr/>
          </p:nvCxnSpPr>
          <p:spPr bwMode="auto">
            <a:xfrm>
              <a:off x="3600" y="1251"/>
              <a:ext cx="912" cy="259"/>
            </a:xfrm>
            <a:prstGeom prst="bentConnector2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658" name="Text Box 19"/>
            <p:cNvSpPr txBox="1">
              <a:spLocks noChangeArrowheads="1"/>
            </p:cNvSpPr>
            <p:nvPr/>
          </p:nvSpPr>
          <p:spPr bwMode="auto">
            <a:xfrm>
              <a:off x="240" y="3651"/>
              <a:ext cx="2304" cy="333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Megaloblastic Anaemia</a:t>
              </a:r>
            </a:p>
          </p:txBody>
        </p:sp>
        <p:sp>
          <p:nvSpPr>
            <p:cNvPr id="27659" name="Line 20"/>
            <p:cNvSpPr>
              <a:spLocks noChangeShapeType="1"/>
            </p:cNvSpPr>
            <p:nvPr/>
          </p:nvSpPr>
          <p:spPr bwMode="auto">
            <a:xfrm>
              <a:off x="912" y="2064"/>
              <a:ext cx="0" cy="1584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660" name="Text Box 28"/>
            <p:cNvSpPr txBox="1">
              <a:spLocks noChangeArrowheads="1"/>
            </p:cNvSpPr>
            <p:nvPr/>
          </p:nvSpPr>
          <p:spPr bwMode="auto">
            <a:xfrm>
              <a:off x="240" y="2979"/>
              <a:ext cx="2304" cy="333"/>
            </a:xfrm>
            <a:prstGeom prst="rect">
              <a:avLst/>
            </a:prstGeom>
            <a:solidFill>
              <a:srgbClr val="FF66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Defective DNA synthesis</a:t>
              </a:r>
            </a:p>
          </p:txBody>
        </p:sp>
        <p:sp>
          <p:nvSpPr>
            <p:cNvPr id="27661" name="Text Box 29"/>
            <p:cNvSpPr txBox="1">
              <a:spLocks noChangeArrowheads="1"/>
            </p:cNvSpPr>
            <p:nvPr/>
          </p:nvSpPr>
          <p:spPr bwMode="auto">
            <a:xfrm>
              <a:off x="240" y="2352"/>
              <a:ext cx="2304" cy="333"/>
            </a:xfrm>
            <a:prstGeom prst="rect">
              <a:avLst/>
            </a:prstGeom>
            <a:solidFill>
              <a:srgbClr val="FF9933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Folate or B</a:t>
              </a:r>
              <a:r>
                <a:rPr lang="en-US" altLang="en-US" b="1" kern="0" baseline="-25000">
                  <a:solidFill>
                    <a:schemeClr val="bg1"/>
                  </a:solidFill>
                  <a:latin typeface="Arial Narrow" panose="020B0606020202030204" pitchFamily="34" charset="0"/>
                </a:rPr>
                <a:t>12</a:t>
              </a: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 deficiency</a:t>
              </a:r>
            </a:p>
          </p:txBody>
        </p:sp>
        <p:sp>
          <p:nvSpPr>
            <p:cNvPr id="27662" name="Text Box 30"/>
            <p:cNvSpPr txBox="1">
              <a:spLocks noChangeArrowheads="1"/>
            </p:cNvSpPr>
            <p:nvPr/>
          </p:nvSpPr>
          <p:spPr bwMode="auto">
            <a:xfrm>
              <a:off x="2880" y="2355"/>
              <a:ext cx="1248" cy="333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Haem defect</a:t>
              </a:r>
            </a:p>
          </p:txBody>
        </p:sp>
        <p:sp>
          <p:nvSpPr>
            <p:cNvPr id="27663" name="Text Box 31"/>
            <p:cNvSpPr txBox="1">
              <a:spLocks noChangeArrowheads="1"/>
            </p:cNvSpPr>
            <p:nvPr/>
          </p:nvSpPr>
          <p:spPr bwMode="auto">
            <a:xfrm>
              <a:off x="4368" y="2352"/>
              <a:ext cx="1296" cy="333"/>
            </a:xfrm>
            <a:prstGeom prst="rect">
              <a:avLst/>
            </a:prstGeom>
            <a:solidFill>
              <a:srgbClr val="00FFCC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Globin defect</a:t>
              </a:r>
            </a:p>
          </p:txBody>
        </p:sp>
        <p:sp>
          <p:nvSpPr>
            <p:cNvPr id="27664" name="Text Box 32"/>
            <p:cNvSpPr txBox="1">
              <a:spLocks noChangeArrowheads="1"/>
            </p:cNvSpPr>
            <p:nvPr/>
          </p:nvSpPr>
          <p:spPr bwMode="auto">
            <a:xfrm>
              <a:off x="4368" y="3651"/>
              <a:ext cx="1296" cy="333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Thalassemia</a:t>
              </a:r>
            </a:p>
          </p:txBody>
        </p:sp>
        <p:sp>
          <p:nvSpPr>
            <p:cNvPr id="27665" name="Line 34"/>
            <p:cNvSpPr>
              <a:spLocks noChangeShapeType="1"/>
            </p:cNvSpPr>
            <p:nvPr/>
          </p:nvSpPr>
          <p:spPr bwMode="auto">
            <a:xfrm>
              <a:off x="4992" y="2688"/>
              <a:ext cx="0" cy="96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666" name="Text Box 33"/>
            <p:cNvSpPr txBox="1">
              <a:spLocks noChangeArrowheads="1"/>
            </p:cNvSpPr>
            <p:nvPr/>
          </p:nvSpPr>
          <p:spPr bwMode="auto">
            <a:xfrm>
              <a:off x="4368" y="2976"/>
              <a:ext cx="1296" cy="333"/>
            </a:xfrm>
            <a:prstGeom prst="rect">
              <a:avLst/>
            </a:prstGeom>
            <a:solidFill>
              <a:srgbClr val="0099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chemeClr val="bg1"/>
                  </a:solidFill>
                  <a:latin typeface="Arial Narrow" panose="020B0606020202030204" pitchFamily="34" charset="0"/>
                </a:rPr>
                <a:t>Sickle cell A</a:t>
              </a:r>
            </a:p>
          </p:txBody>
        </p:sp>
        <p:sp>
          <p:nvSpPr>
            <p:cNvPr id="27667" name="Text Box 35"/>
            <p:cNvSpPr txBox="1">
              <a:spLocks noChangeArrowheads="1"/>
            </p:cNvSpPr>
            <p:nvPr/>
          </p:nvSpPr>
          <p:spPr bwMode="auto">
            <a:xfrm>
              <a:off x="2880" y="2979"/>
              <a:ext cx="384" cy="333"/>
            </a:xfrm>
            <a:prstGeom prst="rect">
              <a:avLst/>
            </a:prstGeom>
            <a:solidFill>
              <a:srgbClr val="0066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Fe</a:t>
              </a:r>
            </a:p>
          </p:txBody>
        </p:sp>
        <p:sp>
          <p:nvSpPr>
            <p:cNvPr id="27668" name="Text Box 36"/>
            <p:cNvSpPr txBox="1">
              <a:spLocks noChangeArrowheads="1"/>
            </p:cNvSpPr>
            <p:nvPr/>
          </p:nvSpPr>
          <p:spPr bwMode="auto">
            <a:xfrm>
              <a:off x="3408" y="2979"/>
              <a:ext cx="816" cy="333"/>
            </a:xfrm>
            <a:prstGeom prst="rect">
              <a:avLst/>
            </a:prstGeom>
            <a:solidFill>
              <a:srgbClr val="0099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Phorph</a:t>
              </a:r>
            </a:p>
          </p:txBody>
        </p:sp>
        <p:sp>
          <p:nvSpPr>
            <p:cNvPr id="27669" name="Text Box 37"/>
            <p:cNvSpPr txBox="1">
              <a:spLocks noChangeArrowheads="1"/>
            </p:cNvSpPr>
            <p:nvPr/>
          </p:nvSpPr>
          <p:spPr bwMode="auto">
            <a:xfrm>
              <a:off x="2880" y="3648"/>
              <a:ext cx="1056" cy="333"/>
            </a:xfrm>
            <a:prstGeom prst="rect">
              <a:avLst/>
            </a:prstGeom>
            <a:solidFill>
              <a:srgbClr val="3333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IDA, SA </a:t>
              </a:r>
            </a:p>
          </p:txBody>
        </p:sp>
        <p:sp>
          <p:nvSpPr>
            <p:cNvPr id="27670" name="Line 38"/>
            <p:cNvSpPr>
              <a:spLocks noChangeShapeType="1"/>
            </p:cNvSpPr>
            <p:nvPr/>
          </p:nvSpPr>
          <p:spPr bwMode="auto">
            <a:xfrm>
              <a:off x="3072" y="3312"/>
              <a:ext cx="0" cy="3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671" name="Line 39"/>
            <p:cNvSpPr>
              <a:spLocks noChangeShapeType="1"/>
            </p:cNvSpPr>
            <p:nvPr/>
          </p:nvSpPr>
          <p:spPr bwMode="auto">
            <a:xfrm flipH="1">
              <a:off x="3072" y="2688"/>
              <a:ext cx="384" cy="28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672" name="Line 40"/>
            <p:cNvSpPr>
              <a:spLocks noChangeShapeType="1"/>
            </p:cNvSpPr>
            <p:nvPr/>
          </p:nvSpPr>
          <p:spPr bwMode="auto">
            <a:xfrm>
              <a:off x="3456" y="2688"/>
              <a:ext cx="384" cy="28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kern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7673" name="AutoShape 41"/>
            <p:cNvCxnSpPr>
              <a:cxnSpLocks noChangeShapeType="1"/>
              <a:stCxn id="27655" idx="1"/>
              <a:endCxn id="27662" idx="0"/>
            </p:cNvCxnSpPr>
            <p:nvPr/>
          </p:nvCxnSpPr>
          <p:spPr bwMode="auto">
            <a:xfrm rot="10800000" flipV="1">
              <a:off x="3504" y="1811"/>
              <a:ext cx="336" cy="544"/>
            </a:xfrm>
            <a:prstGeom prst="bentConnector2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4" name="AutoShape 42"/>
            <p:cNvCxnSpPr>
              <a:cxnSpLocks noChangeShapeType="1"/>
              <a:stCxn id="27655" idx="3"/>
              <a:endCxn id="27663" idx="3"/>
            </p:cNvCxnSpPr>
            <p:nvPr/>
          </p:nvCxnSpPr>
          <p:spPr bwMode="auto">
            <a:xfrm>
              <a:off x="5184" y="1811"/>
              <a:ext cx="480" cy="708"/>
            </a:xfrm>
            <a:prstGeom prst="bentConnector3">
              <a:avLst>
                <a:gd name="adj1" fmla="val 130000"/>
              </a:avLst>
            </a:prstGeom>
            <a:noFill/>
            <a:ln w="28575">
              <a:solidFill>
                <a:srgbClr val="FFFF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2214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sz="quarter" idx="1"/>
          </p:nvPr>
        </p:nvSpPr>
        <p:spPr>
          <a:xfrm>
            <a:off x="0" y="0"/>
            <a:ext cx="12192000" cy="1655762"/>
          </a:xfrm>
        </p:spPr>
        <p:txBody>
          <a:bodyPr/>
          <a:lstStyle/>
          <a:p>
            <a:r>
              <a:rPr lang="en-US" sz="4800" dirty="0"/>
              <a:t>Definition of anemia </a:t>
            </a:r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49629" y="1393551"/>
            <a:ext cx="12042371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Greek meaning “without blood” •Condition where capacity of blood to transport oxygen to tissues is reduced </a:t>
            </a:r>
          </a:p>
          <a:p>
            <a:pPr algn="just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Anemia is operationally defined as a reduction in one or more of the major RBC measurements: Decreased hemoglobin, RBC count, and hematocrit.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Hb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level of a patient which is below the normal ranges of that age and sex.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adults: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criteria define anemia as hemoglobin level lower than 12 g/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women and 13 g/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men </a:t>
            </a:r>
          </a:p>
          <a:p>
            <a:pPr algn="just"/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/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Anemia is not a disease but a manifestation of disease </a:t>
            </a:r>
          </a:p>
        </p:txBody>
      </p:sp>
    </p:spTree>
    <p:extLst>
      <p:ext uri="{BB962C8B-B14F-4D97-AF65-F5344CB8AC3E}">
        <p14:creationId xmlns:p14="http://schemas.microsoft.com/office/powerpoint/2010/main" val="35135618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Reticulocyte Production Index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743200" y="1798638"/>
            <a:ext cx="66294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buNone/>
            </a:pPr>
            <a:r>
              <a:rPr lang="en-US" altLang="en-US" sz="2800">
                <a:solidFill>
                  <a:srgbClr val="FFFFFF"/>
                </a:solidFill>
              </a:rPr>
              <a:t>For example the RPI is calculated as follows</a:t>
            </a:r>
          </a:p>
          <a:p>
            <a:pPr marL="990600" lvl="1" indent="-533400" eaLnBrk="1" hangingPunct="1">
              <a:buNone/>
            </a:pPr>
            <a:r>
              <a:rPr lang="en-US" altLang="en-US">
                <a:solidFill>
                  <a:srgbClr val="FFFFFF"/>
                </a:solidFill>
              </a:rPr>
              <a:t>Reticulocyte count		9%</a:t>
            </a:r>
          </a:p>
          <a:p>
            <a:pPr marL="990600" lvl="1" indent="-533400" eaLnBrk="1" hangingPunct="1">
              <a:buNone/>
            </a:pPr>
            <a:r>
              <a:rPr lang="en-US" altLang="en-US">
                <a:solidFill>
                  <a:srgbClr val="FFFFFF"/>
                </a:solidFill>
              </a:rPr>
              <a:t>Hb content			7.5 g%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>
                <a:solidFill>
                  <a:srgbClr val="FFFF00"/>
                </a:solidFill>
              </a:rPr>
              <a:t>Correction for Anaemia</a:t>
            </a:r>
          </a:p>
          <a:p>
            <a:pPr marL="990600" lvl="1" indent="-533400" eaLnBrk="1" hangingPunct="1"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FFFFFF"/>
                </a:solidFill>
              </a:rPr>
              <a:t>= 9 x (7.5 ÷ 15)  = 9 x 0.5 = 4.5 %</a:t>
            </a:r>
          </a:p>
          <a:p>
            <a:pPr marL="990600" lvl="1" indent="-533400" eaLnBrk="1" hangingPunct="1">
              <a:buFontTx/>
              <a:buAutoNum type="arabicPeriod" startAt="2"/>
            </a:pPr>
            <a:r>
              <a:rPr lang="en-US" altLang="en-US">
                <a:solidFill>
                  <a:srgbClr val="FFFF00"/>
                </a:solidFill>
              </a:rPr>
              <a:t>Correction for increased life span</a:t>
            </a:r>
          </a:p>
          <a:p>
            <a:pPr marL="990600" lvl="1" indent="-533400" eaLnBrk="1" hangingPunct="1">
              <a:buNone/>
            </a:pPr>
            <a:r>
              <a:rPr lang="en-US" altLang="en-US">
                <a:solidFill>
                  <a:srgbClr val="FFFFFF"/>
                </a:solidFill>
              </a:rPr>
              <a:t>	 </a:t>
            </a:r>
            <a:r>
              <a:rPr lang="en-US" altLang="en-US">
                <a:solidFill>
                  <a:srgbClr val="FFFFFF"/>
                </a:solidFill>
                <a:ea typeface="MS Mincho" pitchFamily="49" charset="-128"/>
              </a:rPr>
              <a:t>4.5 </a:t>
            </a:r>
            <a:r>
              <a:rPr lang="en-US" altLang="en-US">
                <a:solidFill>
                  <a:srgbClr val="FFFFFF"/>
                </a:solidFill>
              </a:rPr>
              <a:t>÷ 2 = 2.25 %</a:t>
            </a:r>
          </a:p>
          <a:p>
            <a:pPr marL="990600" lvl="1" indent="-533400" eaLnBrk="1" hangingPunct="1">
              <a:buNone/>
            </a:pPr>
            <a:r>
              <a:rPr lang="en-US" altLang="en-US">
                <a:solidFill>
                  <a:srgbClr val="FFFF00"/>
                </a:solidFill>
              </a:rPr>
              <a:t>3.	Thus, the RPI is 2.25</a:t>
            </a:r>
            <a:endParaRPr lang="en-US" altLang="en-US"/>
          </a:p>
        </p:txBody>
      </p:sp>
      <p:sp>
        <p:nvSpPr>
          <p:cNvPr id="3072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74638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Anaemia</a:t>
            </a:r>
          </a:p>
        </p:txBody>
      </p:sp>
      <p:sp>
        <p:nvSpPr>
          <p:cNvPr id="3174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2" b="26154"/>
          <a:stretch>
            <a:fillRect/>
          </a:stretch>
        </p:blipFill>
        <p:spPr bwMode="auto">
          <a:xfrm>
            <a:off x="1828800" y="1676400"/>
            <a:ext cx="8534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2286000" y="3992564"/>
            <a:ext cx="3581400" cy="579437"/>
          </a:xfrm>
          <a:prstGeom prst="rect">
            <a:avLst/>
          </a:prstGeom>
          <a:solidFill>
            <a:srgbClr val="99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kern="0">
                <a:solidFill>
                  <a:srgbClr val="FFFFFF"/>
                </a:solidFill>
              </a:rPr>
              <a:t>Hypoproliferative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6324600" y="3962400"/>
            <a:ext cx="3733800" cy="579438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kern="0">
                <a:solidFill>
                  <a:schemeClr val="bg1"/>
                </a:solidFill>
              </a:rPr>
              <a:t>Hemolytic</a:t>
            </a:r>
          </a:p>
        </p:txBody>
      </p:sp>
      <p:sp>
        <p:nvSpPr>
          <p:cNvPr id="31751" name="Line 6"/>
          <p:cNvSpPr>
            <a:spLocks noChangeShapeType="1"/>
          </p:cNvSpPr>
          <p:nvPr/>
        </p:nvSpPr>
        <p:spPr bwMode="auto">
          <a:xfrm>
            <a:off x="3962400" y="3276600"/>
            <a:ext cx="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8153400" y="3276600"/>
            <a:ext cx="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2362200" y="5043488"/>
            <a:ext cx="3505200" cy="519112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kern="0">
                <a:solidFill>
                  <a:srgbClr val="FFFFFF"/>
                </a:solidFill>
              </a:rPr>
              <a:t>RPI &lt; 2</a:t>
            </a: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6477000" y="5043488"/>
            <a:ext cx="3505200" cy="5191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kern="0">
                <a:solidFill>
                  <a:srgbClr val="FFFFFF"/>
                </a:solidFill>
              </a:rPr>
              <a:t>RPI &gt; 2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4191000" y="1965326"/>
            <a:ext cx="3886200" cy="5492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kern="0">
                <a:solidFill>
                  <a:srgbClr val="FFFFFF"/>
                </a:solidFill>
              </a:rPr>
              <a:t>Hb% &lt; 12, Hct &lt; 38%</a:t>
            </a:r>
          </a:p>
        </p:txBody>
      </p:sp>
    </p:spTree>
    <p:extLst>
      <p:ext uri="{BB962C8B-B14F-4D97-AF65-F5344CB8AC3E}">
        <p14:creationId xmlns:p14="http://schemas.microsoft.com/office/powerpoint/2010/main" val="13599417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Mean Cell Volume (MCV)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438400" y="1752600"/>
            <a:ext cx="72390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2800">
                <a:solidFill>
                  <a:srgbClr val="FFFFFF"/>
                </a:solidFill>
              </a:rPr>
              <a:t>RBC volume (rather) is measured by</a:t>
            </a:r>
          </a:p>
          <a:p>
            <a:pPr algn="ctr" eaLnBrk="1" hangingPunct="1"/>
            <a:r>
              <a:rPr lang="en-US" altLang="en-US" sz="2800">
                <a:solidFill>
                  <a:srgbClr val="FFFFFF"/>
                </a:solidFill>
              </a:rPr>
              <a:t>The Mean Cell Volume or MCV and RDW</a:t>
            </a:r>
          </a:p>
        </p:txBody>
      </p:sp>
      <p:sp>
        <p:nvSpPr>
          <p:cNvPr id="3584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grpSp>
        <p:nvGrpSpPr>
          <p:cNvPr id="35845" name="Group 30"/>
          <p:cNvGrpSpPr>
            <a:grpSpLocks/>
          </p:cNvGrpSpPr>
          <p:nvPr/>
        </p:nvGrpSpPr>
        <p:grpSpPr bwMode="auto">
          <a:xfrm>
            <a:off x="1695450" y="2909888"/>
            <a:ext cx="8667750" cy="3490912"/>
            <a:chOff x="108" y="1833"/>
            <a:chExt cx="5460" cy="2199"/>
          </a:xfrm>
        </p:grpSpPr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108" y="2467"/>
              <a:ext cx="1584" cy="36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 dirty="0">
                  <a:solidFill>
                    <a:schemeClr val="bg1"/>
                  </a:solidFill>
                </a:rPr>
                <a:t>Microcytic</a:t>
              </a:r>
            </a:p>
          </p:txBody>
        </p:sp>
        <p:sp>
          <p:nvSpPr>
            <p:cNvPr id="35847" name="Text Box 10"/>
            <p:cNvSpPr txBox="1">
              <a:spLocks noChangeArrowheads="1"/>
            </p:cNvSpPr>
            <p:nvPr/>
          </p:nvSpPr>
          <p:spPr bwMode="auto">
            <a:xfrm>
              <a:off x="384" y="3091"/>
              <a:ext cx="1056" cy="36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 dirty="0">
                  <a:solidFill>
                    <a:schemeClr val="bg1"/>
                  </a:solidFill>
                </a:rPr>
                <a:t>&lt;</a:t>
              </a:r>
              <a:r>
                <a:rPr lang="en-US" altLang="en-US" kern="0" dirty="0">
                  <a:solidFill>
                    <a:schemeClr val="tx1"/>
                  </a:solidFill>
                </a:rPr>
                <a:t> </a:t>
              </a:r>
              <a:r>
                <a:rPr lang="en-US" altLang="en-US" kern="0" dirty="0">
                  <a:solidFill>
                    <a:schemeClr val="bg1"/>
                  </a:solidFill>
                </a:rPr>
                <a:t>80 </a:t>
              </a:r>
              <a:r>
                <a:rPr lang="en-US" altLang="en-US" kern="0" dirty="0" err="1">
                  <a:solidFill>
                    <a:schemeClr val="bg1"/>
                  </a:solidFill>
                </a:rPr>
                <a:t>f</a:t>
              </a:r>
              <a:r>
                <a:rPr lang="en-US" altLang="en-US" kern="0" dirty="0" err="1">
                  <a:solidFill>
                    <a:schemeClr val="tx1"/>
                  </a:solidFill>
                </a:rPr>
                <a:t>l</a:t>
              </a:r>
              <a:endParaRPr lang="en-US" altLang="en-US" kern="0" dirty="0">
                <a:solidFill>
                  <a:schemeClr val="tx1"/>
                </a:solidFill>
              </a:endParaRPr>
            </a:p>
          </p:txBody>
        </p:sp>
        <p:sp>
          <p:nvSpPr>
            <p:cNvPr id="35848" name="Text Box 12"/>
            <p:cNvSpPr txBox="1">
              <a:spLocks noChangeArrowheads="1"/>
            </p:cNvSpPr>
            <p:nvPr/>
          </p:nvSpPr>
          <p:spPr bwMode="auto">
            <a:xfrm>
              <a:off x="2304" y="1833"/>
              <a:ext cx="1296" cy="34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000" kern="0">
                  <a:solidFill>
                    <a:schemeClr val="bg1"/>
                  </a:solidFill>
                </a:rPr>
                <a:t>MCV</a:t>
              </a:r>
            </a:p>
          </p:txBody>
        </p:sp>
        <p:sp>
          <p:nvSpPr>
            <p:cNvPr id="35849" name="Text Box 15"/>
            <p:cNvSpPr txBox="1">
              <a:spLocks noChangeArrowheads="1"/>
            </p:cNvSpPr>
            <p:nvPr/>
          </p:nvSpPr>
          <p:spPr bwMode="auto">
            <a:xfrm>
              <a:off x="2160" y="2467"/>
              <a:ext cx="1584" cy="365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tx1"/>
                  </a:solidFill>
                </a:rPr>
                <a:t>Normocytic</a:t>
              </a:r>
            </a:p>
          </p:txBody>
        </p:sp>
        <p:sp>
          <p:nvSpPr>
            <p:cNvPr id="35850" name="Text Box 16"/>
            <p:cNvSpPr txBox="1">
              <a:spLocks noChangeArrowheads="1"/>
            </p:cNvSpPr>
            <p:nvPr/>
          </p:nvSpPr>
          <p:spPr bwMode="auto">
            <a:xfrm>
              <a:off x="3984" y="2467"/>
              <a:ext cx="1584" cy="3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bg1"/>
                  </a:solidFill>
                </a:rPr>
                <a:t>Macrocytic</a:t>
              </a:r>
            </a:p>
          </p:txBody>
        </p:sp>
        <p:sp>
          <p:nvSpPr>
            <p:cNvPr id="35851" name="Text Box 17"/>
            <p:cNvSpPr txBox="1">
              <a:spLocks noChangeArrowheads="1"/>
            </p:cNvSpPr>
            <p:nvPr/>
          </p:nvSpPr>
          <p:spPr bwMode="auto">
            <a:xfrm>
              <a:off x="2160" y="3091"/>
              <a:ext cx="1584" cy="365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tx1"/>
                  </a:solidFill>
                </a:rPr>
                <a:t> 80 -100 fl</a:t>
              </a:r>
            </a:p>
          </p:txBody>
        </p:sp>
        <p:sp>
          <p:nvSpPr>
            <p:cNvPr id="35852" name="Text Box 19"/>
            <p:cNvSpPr txBox="1">
              <a:spLocks noChangeArrowheads="1"/>
            </p:cNvSpPr>
            <p:nvPr/>
          </p:nvSpPr>
          <p:spPr bwMode="auto">
            <a:xfrm>
              <a:off x="4176" y="3091"/>
              <a:ext cx="1200" cy="3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bg1"/>
                  </a:solidFill>
                </a:rPr>
                <a:t>&gt; 100 fl</a:t>
              </a:r>
            </a:p>
          </p:txBody>
        </p:sp>
        <p:sp>
          <p:nvSpPr>
            <p:cNvPr id="35853" name="Text Box 20"/>
            <p:cNvSpPr txBox="1">
              <a:spLocks noChangeArrowheads="1"/>
            </p:cNvSpPr>
            <p:nvPr/>
          </p:nvSpPr>
          <p:spPr bwMode="auto">
            <a:xfrm>
              <a:off x="384" y="3667"/>
              <a:ext cx="1056" cy="36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 dirty="0">
                  <a:solidFill>
                    <a:schemeClr val="bg1"/>
                  </a:solidFill>
                </a:rPr>
                <a:t>&lt; 6.5 </a:t>
              </a:r>
              <a:r>
                <a:rPr lang="en-US" altLang="en-US" kern="0" dirty="0">
                  <a:solidFill>
                    <a:schemeClr val="tx1"/>
                  </a:solidFill>
                  <a:ea typeface="Arial Unicode MS" pitchFamily="34" charset="-128"/>
                </a:rPr>
                <a:t>µ</a:t>
              </a:r>
            </a:p>
          </p:txBody>
        </p:sp>
        <p:sp>
          <p:nvSpPr>
            <p:cNvPr id="35854" name="Text Box 21"/>
            <p:cNvSpPr txBox="1">
              <a:spLocks noChangeArrowheads="1"/>
            </p:cNvSpPr>
            <p:nvPr/>
          </p:nvSpPr>
          <p:spPr bwMode="auto">
            <a:xfrm>
              <a:off x="2304" y="3667"/>
              <a:ext cx="1200" cy="365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tx1"/>
                  </a:solidFill>
                </a:rPr>
                <a:t>6.5 - 9 </a:t>
              </a:r>
              <a:r>
                <a:rPr lang="en-US" altLang="en-US" kern="0">
                  <a:solidFill>
                    <a:schemeClr val="tx1"/>
                  </a:solidFill>
                  <a:ea typeface="Arial Unicode MS" pitchFamily="34" charset="-128"/>
                </a:rPr>
                <a:t>µ</a:t>
              </a:r>
            </a:p>
          </p:txBody>
        </p:sp>
        <p:sp>
          <p:nvSpPr>
            <p:cNvPr id="35855" name="Text Box 22"/>
            <p:cNvSpPr txBox="1">
              <a:spLocks noChangeArrowheads="1"/>
            </p:cNvSpPr>
            <p:nvPr/>
          </p:nvSpPr>
          <p:spPr bwMode="auto">
            <a:xfrm>
              <a:off x="4272" y="3667"/>
              <a:ext cx="1056" cy="3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bg1"/>
                  </a:solidFill>
                </a:rPr>
                <a:t>&gt; 9 </a:t>
              </a:r>
              <a:r>
                <a:rPr lang="en-US" altLang="en-US" kern="0">
                  <a:solidFill>
                    <a:schemeClr val="bg1"/>
                  </a:solidFill>
                  <a:ea typeface="Arial Unicode MS" pitchFamily="34" charset="-128"/>
                </a:rPr>
                <a:t>µ</a:t>
              </a:r>
            </a:p>
          </p:txBody>
        </p:sp>
        <p:cxnSp>
          <p:nvCxnSpPr>
            <p:cNvPr id="35856" name="AutoShape 23"/>
            <p:cNvCxnSpPr>
              <a:cxnSpLocks noChangeShapeType="1"/>
              <a:stCxn id="35848" idx="1"/>
              <a:endCxn id="35846" idx="0"/>
            </p:cNvCxnSpPr>
            <p:nvPr/>
          </p:nvCxnSpPr>
          <p:spPr bwMode="auto">
            <a:xfrm rot="10800000" flipV="1">
              <a:off x="900" y="2006"/>
              <a:ext cx="1404" cy="461"/>
            </a:xfrm>
            <a:prstGeom prst="bentConnector2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7" name="AutoShape 25"/>
            <p:cNvCxnSpPr>
              <a:cxnSpLocks noChangeShapeType="1"/>
              <a:stCxn id="35848" idx="2"/>
              <a:endCxn id="35849" idx="0"/>
            </p:cNvCxnSpPr>
            <p:nvPr/>
          </p:nvCxnSpPr>
          <p:spPr bwMode="auto">
            <a:xfrm>
              <a:off x="2952" y="2179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8" name="AutoShape 27"/>
            <p:cNvCxnSpPr>
              <a:cxnSpLocks noChangeShapeType="1"/>
              <a:stCxn id="35848" idx="3"/>
              <a:endCxn id="35850" idx="0"/>
            </p:cNvCxnSpPr>
            <p:nvPr/>
          </p:nvCxnSpPr>
          <p:spPr bwMode="auto">
            <a:xfrm>
              <a:off x="3600" y="2006"/>
              <a:ext cx="1176" cy="461"/>
            </a:xfrm>
            <a:prstGeom prst="bentConnector2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15705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Anaemia Workup - MCV</a:t>
            </a:r>
          </a:p>
        </p:txBody>
      </p:sp>
      <p:sp>
        <p:nvSpPr>
          <p:cNvPr id="3686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grpSp>
        <p:nvGrpSpPr>
          <p:cNvPr id="36868" name="Group 24"/>
          <p:cNvGrpSpPr>
            <a:grpSpLocks/>
          </p:cNvGrpSpPr>
          <p:nvPr/>
        </p:nvGrpSpPr>
        <p:grpSpPr bwMode="auto">
          <a:xfrm>
            <a:off x="1752600" y="1676401"/>
            <a:ext cx="8839200" cy="4691063"/>
            <a:chOff x="144" y="1056"/>
            <a:chExt cx="5568" cy="2955"/>
          </a:xfrm>
        </p:grpSpPr>
        <p:sp>
          <p:nvSpPr>
            <p:cNvPr id="36869" name="Text Box 5"/>
            <p:cNvSpPr txBox="1">
              <a:spLocks noChangeArrowheads="1"/>
            </p:cNvSpPr>
            <p:nvPr/>
          </p:nvSpPr>
          <p:spPr bwMode="auto">
            <a:xfrm>
              <a:off x="192" y="1690"/>
              <a:ext cx="1584" cy="36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 dirty="0">
                  <a:solidFill>
                    <a:schemeClr val="bg1"/>
                  </a:solidFill>
                </a:rPr>
                <a:t>Microcytic</a:t>
              </a:r>
            </a:p>
          </p:txBody>
        </p:sp>
        <p:sp>
          <p:nvSpPr>
            <p:cNvPr id="36870" name="Text Box 7"/>
            <p:cNvSpPr txBox="1">
              <a:spLocks noChangeArrowheads="1"/>
            </p:cNvSpPr>
            <p:nvPr/>
          </p:nvSpPr>
          <p:spPr bwMode="auto">
            <a:xfrm>
              <a:off x="2352" y="1056"/>
              <a:ext cx="1296" cy="34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000" kern="0">
                  <a:solidFill>
                    <a:schemeClr val="bg1"/>
                  </a:solidFill>
                </a:rPr>
                <a:t>MCV</a:t>
              </a:r>
            </a:p>
          </p:txBody>
        </p:sp>
        <p:sp>
          <p:nvSpPr>
            <p:cNvPr id="36871" name="Text Box 8"/>
            <p:cNvSpPr txBox="1">
              <a:spLocks noChangeArrowheads="1"/>
            </p:cNvSpPr>
            <p:nvPr/>
          </p:nvSpPr>
          <p:spPr bwMode="auto">
            <a:xfrm>
              <a:off x="2208" y="1690"/>
              <a:ext cx="1584" cy="365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tx1"/>
                  </a:solidFill>
                </a:rPr>
                <a:t>Normocytic</a:t>
              </a:r>
            </a:p>
          </p:txBody>
        </p:sp>
        <p:sp>
          <p:nvSpPr>
            <p:cNvPr id="36872" name="Text Box 9"/>
            <p:cNvSpPr txBox="1">
              <a:spLocks noChangeArrowheads="1"/>
            </p:cNvSpPr>
            <p:nvPr/>
          </p:nvSpPr>
          <p:spPr bwMode="auto">
            <a:xfrm>
              <a:off x="4032" y="1690"/>
              <a:ext cx="1584" cy="3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kern="0">
                  <a:solidFill>
                    <a:schemeClr val="bg1"/>
                  </a:solidFill>
                </a:rPr>
                <a:t>Macrocytic</a:t>
              </a:r>
            </a:p>
          </p:txBody>
        </p:sp>
        <p:cxnSp>
          <p:nvCxnSpPr>
            <p:cNvPr id="36873" name="AutoShape 15"/>
            <p:cNvCxnSpPr>
              <a:cxnSpLocks noChangeShapeType="1"/>
              <a:stCxn id="36870" idx="1"/>
              <a:endCxn id="36869" idx="0"/>
            </p:cNvCxnSpPr>
            <p:nvPr/>
          </p:nvCxnSpPr>
          <p:spPr bwMode="auto">
            <a:xfrm rot="10800000" flipV="1">
              <a:off x="984" y="1229"/>
              <a:ext cx="1368" cy="461"/>
            </a:xfrm>
            <a:prstGeom prst="bentConnector2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74" name="AutoShape 17"/>
            <p:cNvCxnSpPr>
              <a:cxnSpLocks noChangeShapeType="1"/>
              <a:stCxn id="36870" idx="2"/>
              <a:endCxn id="36871" idx="0"/>
            </p:cNvCxnSpPr>
            <p:nvPr/>
          </p:nvCxnSpPr>
          <p:spPr bwMode="auto">
            <a:xfrm>
              <a:off x="3000" y="1402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75" name="Rectangle 19"/>
            <p:cNvSpPr>
              <a:spLocks noChangeArrowheads="1"/>
            </p:cNvSpPr>
            <p:nvPr/>
          </p:nvSpPr>
          <p:spPr bwMode="auto">
            <a:xfrm>
              <a:off x="144" y="2208"/>
              <a:ext cx="1824" cy="1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Iron Deficiency IDA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Chronic Infections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Thalassemias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Hemoglobinopathies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Sideroblastic Anemia</a:t>
              </a:r>
            </a:p>
          </p:txBody>
        </p:sp>
        <p:sp>
          <p:nvSpPr>
            <p:cNvPr id="36876" name="Rectangle 20"/>
            <p:cNvSpPr>
              <a:spLocks noChangeArrowheads="1"/>
            </p:cNvSpPr>
            <p:nvPr/>
          </p:nvSpPr>
          <p:spPr bwMode="auto">
            <a:xfrm>
              <a:off x="2016" y="2208"/>
              <a:ext cx="1968" cy="1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Chronic disease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Early IDA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Hemoglobinopathies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Primary marrow disorders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Combined deficiencies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Increased destruction</a:t>
              </a:r>
            </a:p>
          </p:txBody>
        </p:sp>
        <p:sp>
          <p:nvSpPr>
            <p:cNvPr id="36877" name="Rectangle 21"/>
            <p:cNvSpPr>
              <a:spLocks noChangeArrowheads="1"/>
            </p:cNvSpPr>
            <p:nvPr/>
          </p:nvSpPr>
          <p:spPr bwMode="auto">
            <a:xfrm>
              <a:off x="3936" y="2208"/>
              <a:ext cx="1776" cy="1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Megaloblastic anemias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Liver disease/alcohol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Hemoglobinopathies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Metabolic disorders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Marrow disorders</a:t>
              </a:r>
            </a:p>
            <a:p>
              <a:pPr>
                <a:spcBef>
                  <a:spcPct val="30000"/>
                </a:spcBef>
              </a:pPr>
              <a:r>
                <a:rPr lang="en-US" altLang="en-US" sz="2400" kern="0">
                  <a:solidFill>
                    <a:srgbClr val="FFFFFF"/>
                  </a:solidFill>
                  <a:latin typeface="Arial Narrow" panose="020B0606020202030204" pitchFamily="34" charset="0"/>
                </a:rPr>
                <a:t>Increased destruction</a:t>
              </a:r>
            </a:p>
          </p:txBody>
        </p:sp>
        <p:cxnSp>
          <p:nvCxnSpPr>
            <p:cNvPr id="36878" name="AutoShape 22"/>
            <p:cNvCxnSpPr>
              <a:cxnSpLocks noChangeShapeType="1"/>
              <a:stCxn id="36870" idx="3"/>
              <a:endCxn id="36872" idx="0"/>
            </p:cNvCxnSpPr>
            <p:nvPr/>
          </p:nvCxnSpPr>
          <p:spPr bwMode="auto">
            <a:xfrm>
              <a:off x="3648" y="1229"/>
              <a:ext cx="1176" cy="461"/>
            </a:xfrm>
            <a:prstGeom prst="bentConnector2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826170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Microcytic Anaemias</a:t>
            </a:r>
          </a:p>
        </p:txBody>
      </p:sp>
      <p:sp>
        <p:nvSpPr>
          <p:cNvPr id="4813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graphicFrame>
        <p:nvGraphicFramePr>
          <p:cNvPr id="104563" name="Group 115"/>
          <p:cNvGraphicFramePr>
            <a:graphicFrameLocks noGrp="1"/>
          </p:cNvGraphicFramePr>
          <p:nvPr/>
        </p:nvGraphicFramePr>
        <p:xfrm>
          <a:off x="2057400" y="1879600"/>
          <a:ext cx="8229600" cy="444500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MCV &lt; 80 fl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Serum Iron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TIBC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BM Perls stain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Iron Def. Anemia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imSun" pitchFamily="2" charset="-122"/>
                          <a:ea typeface="SimSun" pitchFamily="2" charset="-122"/>
                        </a:rPr>
                        <a:t>↓↓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imSun" pitchFamily="2" charset="-122"/>
                          <a:ea typeface="SimSun" pitchFamily="2" charset="-122"/>
                        </a:rPr>
                        <a:t>↑↑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Chronic Infection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imSun" pitchFamily="2" charset="-122"/>
                          <a:ea typeface="SimSun" pitchFamily="2" charset="-122"/>
                        </a:rPr>
                        <a:t>↓↓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imSun" pitchFamily="2" charset="-122"/>
                          <a:ea typeface="SimSun" pitchFamily="2" charset="-122"/>
                        </a:rPr>
                        <a:t>↓↓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+ 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Thalassemia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imSun" pitchFamily="2" charset="-122"/>
                          <a:ea typeface="SimSun" pitchFamily="2" charset="-122"/>
                        </a:rPr>
                        <a:t>↑↑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+ + + 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Hemoglobinopathy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+ +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Lead poisoning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+ +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Sideroblastic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imSun" pitchFamily="2" charset="-122"/>
                          <a:ea typeface="SimSun" pitchFamily="2" charset="-122"/>
                        </a:rPr>
                        <a:t>↑↑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+ + + 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12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IDA – Special Tests</a:t>
            </a:r>
          </a:p>
        </p:txBody>
      </p:sp>
      <p:sp>
        <p:nvSpPr>
          <p:cNvPr id="4505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graphicFrame>
        <p:nvGraphicFramePr>
          <p:cNvPr id="233537" name="Group 65"/>
          <p:cNvGraphicFramePr>
            <a:graphicFrameLocks noGrp="1"/>
          </p:cNvGraphicFramePr>
          <p:nvPr/>
        </p:nvGraphicFramePr>
        <p:xfrm>
          <a:off x="2819400" y="2590801"/>
          <a:ext cx="6629400" cy="3810001"/>
        </p:xfrm>
        <a:graphic>
          <a:graphicData uri="http://schemas.openxmlformats.org/drawingml/2006/table">
            <a:tbl>
              <a:tblPr/>
              <a:tblGrid>
                <a:gridCol w="328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Iron related tests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Normal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IDA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Serum Ferritin (pmo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/L)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33-270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&lt; 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TIBC (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µg/dL)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300-340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&gt; 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Serum Iron (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µg/dL)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50-150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&lt;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Saturation 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30-50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&lt;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Bone marrow Iron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++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Absent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5090" name="Picture 62" descr="Figure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" t="2518" b="73564"/>
          <a:stretch>
            <a:fillRect/>
          </a:stretch>
        </p:blipFill>
        <p:spPr bwMode="auto">
          <a:xfrm>
            <a:off x="2819400" y="1143000"/>
            <a:ext cx="6629400" cy="1447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3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IDA Summary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133600" y="1524000"/>
            <a:ext cx="78486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</a:rPr>
              <a:t>Microcytic			MCV &lt; 80 fl, RBC &lt; 6 </a:t>
            </a:r>
            <a:r>
              <a:rPr lang="en-US" altLang="en-US" sz="260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</a:rPr>
              <a:t>µ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RDW			Widened and shift to left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Hypochromic		MCH &lt; 27 pg, MCHC &lt; 30%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RPI	 			&lt; 2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Retic. count		May be &gt; 2 %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Serum ferritin		Very low &lt; 30 (p mols/L)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TIBC			Increased &gt; 400 (</a:t>
            </a: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  <a:cs typeface="Times New Roman" panose="02020603050405020304" pitchFamily="18" charset="0"/>
              </a:rPr>
              <a:t>µ</a:t>
            </a: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g/dL)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Serum Iron		Very low &lt; 30 (µg/dL)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BM Fe Stain		Absent Fe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600">
                <a:solidFill>
                  <a:srgbClr val="FFFFFF"/>
                </a:solidFill>
                <a:ea typeface="Arial Unicode MS" pitchFamily="34" charset="-128"/>
              </a:rPr>
              <a:t>Response to Fe Rx.	Excellent </a:t>
            </a:r>
          </a:p>
        </p:txBody>
      </p:sp>
      <p:sp>
        <p:nvSpPr>
          <p:cNvPr id="4608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36483231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Macrocytic Anaemias</a:t>
            </a:r>
          </a:p>
        </p:txBody>
      </p:sp>
      <p:sp>
        <p:nvSpPr>
          <p:cNvPr id="50180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2362200" y="1752600"/>
            <a:ext cx="77724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buNone/>
            </a:pPr>
            <a:r>
              <a:rPr lang="en-US" altLang="en-US" sz="2800">
                <a:solidFill>
                  <a:srgbClr val="FFFFFF"/>
                </a:solidFill>
              </a:rPr>
              <a:t>A.  Megaloblastic Macrocytic </a:t>
            </a:r>
            <a:r>
              <a:rPr lang="en-US" altLang="en-US" sz="2800">
                <a:solidFill>
                  <a:srgbClr val="FFFFFF"/>
                </a:solidFill>
                <a:latin typeface="Arial Narrow" panose="020B0606020202030204" pitchFamily="34" charset="0"/>
              </a:rPr>
              <a:t>–</a:t>
            </a:r>
            <a:r>
              <a:rPr lang="en-US" altLang="en-US" sz="2800">
                <a:solidFill>
                  <a:srgbClr val="FFFFFF"/>
                </a:solidFill>
              </a:rPr>
              <a:t> B12 and Folate</a:t>
            </a:r>
            <a:r>
              <a:rPr lang="en-US" altLang="en-US" sz="280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↓</a:t>
            </a:r>
          </a:p>
          <a:p>
            <a:pPr marL="609600" indent="-609600" eaLnBrk="1" hangingPunct="1">
              <a:buNone/>
            </a:pPr>
            <a:r>
              <a:rPr lang="en-US" altLang="en-US" sz="2800">
                <a:solidFill>
                  <a:srgbClr val="FFFFFF"/>
                </a:solidFill>
                <a:ea typeface="SimSun" panose="02010600030101010101" pitchFamily="2" charset="-122"/>
              </a:rPr>
              <a:t>B.  Non Megaloblastic Macrocytic Anaemias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>
                <a:solidFill>
                  <a:srgbClr val="FFFFFF"/>
                </a:solidFill>
              </a:rPr>
              <a:t>Liver disease/alcohol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>
                <a:solidFill>
                  <a:srgbClr val="FFFFFF"/>
                </a:solidFill>
              </a:rPr>
              <a:t>Hemoglobinopathies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>
                <a:solidFill>
                  <a:srgbClr val="FFFFFF"/>
                </a:solidFill>
              </a:rPr>
              <a:t>Metabolic disorders, Hypothyroidism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>
                <a:solidFill>
                  <a:srgbClr val="FFFFFF"/>
                </a:solidFill>
              </a:rPr>
              <a:t>Myelodystrophy, BM infiltration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>
                <a:solidFill>
                  <a:srgbClr val="FFFFFF"/>
                </a:solidFill>
              </a:rPr>
              <a:t>Accelerated Erythropoesis -</a:t>
            </a:r>
            <a:r>
              <a:rPr lang="en-US" altLang="en-US" sz="800"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↑</a:t>
            </a:r>
            <a:r>
              <a:rPr lang="en-US" altLang="en-US">
                <a:solidFill>
                  <a:srgbClr val="FFFFFF"/>
                </a:solidFill>
              </a:rPr>
              <a:t>destruction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>
                <a:solidFill>
                  <a:srgbClr val="FFFFFF"/>
                </a:solidFill>
              </a:rPr>
              <a:t>Drugs (cytotoxics, immunosuppressants, AZT, anticonvulsants)</a:t>
            </a:r>
          </a:p>
        </p:txBody>
      </p:sp>
      <p:sp>
        <p:nvSpPr>
          <p:cNvPr id="5017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1750078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Pernicious Anaemia - Tongue </a:t>
            </a:r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pic>
        <p:nvPicPr>
          <p:cNvPr id="64516" name="Picture 3" descr="Pernicio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85"/>
          <a:stretch>
            <a:fillRect/>
          </a:stretch>
        </p:blipFill>
        <p:spPr bwMode="auto">
          <a:xfrm>
            <a:off x="2584450" y="1828800"/>
            <a:ext cx="3359150" cy="4572000"/>
          </a:xfrm>
          <a:prstGeom prst="rect">
            <a:avLst/>
          </a:prstGeom>
          <a:solidFill>
            <a:srgbClr val="FF99FF"/>
          </a:solidFill>
          <a:ln w="38100" algn="ctr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6400800" y="3124201"/>
            <a:ext cx="365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kern="0"/>
              <a:t>Bald, smooth, lemon yellowish red tongue</a:t>
            </a:r>
          </a:p>
        </p:txBody>
      </p:sp>
    </p:spTree>
    <p:extLst>
      <p:ext uri="{BB962C8B-B14F-4D97-AF65-F5344CB8AC3E}">
        <p14:creationId xmlns:p14="http://schemas.microsoft.com/office/powerpoint/2010/main" val="31949840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Non-specific signs and symptoms of anemia • Macrocytic anemia • Relatively low reticulocyte count • </a:t>
            </a:r>
            <a:r>
              <a:rPr lang="en-US" dirty="0" err="1"/>
              <a:t>Hypersegmentation</a:t>
            </a:r>
            <a:r>
              <a:rPr lang="en-US" dirty="0"/>
              <a:t> of neutrophils • Mild thrombocytopenia and/or neutropenia • Megaloblastic changes in marrow • Neurological findings (B12 deficiency only):  loss of position sense, ataxia, psychomotor retardation, seizures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19485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0" descr="popey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1918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Normocytic Anaemias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90800" y="1874838"/>
            <a:ext cx="62484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Chronic disease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Early IDA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err="1">
                <a:solidFill>
                  <a:srgbClr val="FFFFFF"/>
                </a:solidFill>
              </a:rPr>
              <a:t>Hemoglobinopathies</a:t>
            </a:r>
            <a:endParaRPr lang="en-US" altLang="en-US" dirty="0">
              <a:solidFill>
                <a:srgbClr val="FFFFFF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Primary marrow disorders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Combined deficiencies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Increased destruction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err="1">
                <a:solidFill>
                  <a:srgbClr val="FFFFFF"/>
                </a:solidFill>
              </a:rPr>
              <a:t>Anaemia</a:t>
            </a:r>
            <a:r>
              <a:rPr lang="en-US" altLang="en-US" dirty="0">
                <a:solidFill>
                  <a:srgbClr val="FFFFFF"/>
                </a:solidFill>
              </a:rPr>
              <a:t> of investigations -ICU</a:t>
            </a:r>
          </a:p>
        </p:txBody>
      </p:sp>
      <p:sp>
        <p:nvSpPr>
          <p:cNvPr id="6553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22277002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Evaluation of Normocytic Anemia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PB smear, reticulocyte count </a:t>
            </a:r>
          </a:p>
          <a:p>
            <a:r>
              <a:rPr lang="en-US" dirty="0"/>
              <a:t>• Screen for liver, endocrine, renal disease </a:t>
            </a:r>
          </a:p>
          <a:p>
            <a:r>
              <a:rPr lang="en-US" dirty="0"/>
              <a:t>• Iron studies </a:t>
            </a:r>
          </a:p>
          <a:p>
            <a:r>
              <a:rPr lang="en-US" dirty="0"/>
              <a:t>• Bone marrow biopsy 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34515588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Hemolytic Anaemia</a:t>
            </a:r>
            <a:endParaRPr lang="en-US" altLang="en-US" sz="4000" i="0"/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133600" y="2057400"/>
            <a:ext cx="784860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</a:rPr>
              <a:t>Anemia of increased RBC destruction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800" dirty="0">
                <a:solidFill>
                  <a:srgbClr val="FFFFFF"/>
                </a:solidFill>
              </a:rPr>
              <a:t>	– Normochromic, normocytic anemia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800" dirty="0">
                <a:solidFill>
                  <a:srgbClr val="FFFFFF"/>
                </a:solidFill>
              </a:rPr>
              <a:t>	– Shortened RBC survival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800" dirty="0">
                <a:solidFill>
                  <a:srgbClr val="FFFFFF"/>
                </a:solidFill>
              </a:rPr>
              <a:t>	– </a:t>
            </a:r>
            <a:r>
              <a:rPr lang="en-US" altLang="en-US" sz="2800" dirty="0" err="1">
                <a:solidFill>
                  <a:srgbClr val="FFFFFF"/>
                </a:solidFill>
              </a:rPr>
              <a:t>Reticulocytosis</a:t>
            </a:r>
            <a:r>
              <a:rPr lang="en-US" altLang="en-US" sz="2800" dirty="0">
                <a:solidFill>
                  <a:srgbClr val="FFFFFF"/>
                </a:solidFill>
              </a:rPr>
              <a:t> – due to </a:t>
            </a:r>
            <a:r>
              <a:rPr lang="en-US" altLang="en-US" sz="2800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↑</a:t>
            </a:r>
            <a:r>
              <a:rPr lang="en-US" altLang="en-US" sz="2800" dirty="0">
                <a:solidFill>
                  <a:srgbClr val="FFFFFF"/>
                </a:solidFill>
              </a:rPr>
              <a:t> RBC destruction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800" dirty="0">
                <a:solidFill>
                  <a:srgbClr val="FFFFFF"/>
                </a:solidFill>
              </a:rPr>
              <a:t>    </a:t>
            </a:r>
            <a:r>
              <a:rPr lang="en-US" altLang="en-US" sz="2800" dirty="0">
                <a:solidFill>
                  <a:schemeClr val="tx2"/>
                </a:solidFill>
              </a:rPr>
              <a:t>Will not be symptomatic until the RBC life span is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	reduced to 20 days – BM compensates 6 times </a:t>
            </a:r>
          </a:p>
        </p:txBody>
      </p:sp>
      <p:sp>
        <p:nvSpPr>
          <p:cNvPr id="7782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36655248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Hemolytic Anemia </a:t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Inherited hemolytic anemia .</a:t>
            </a:r>
          </a:p>
          <a:p>
            <a:r>
              <a:rPr lang="en-US" dirty="0"/>
              <a:t> Membrane defects (</a:t>
            </a:r>
            <a:r>
              <a:rPr lang="en-US" dirty="0" err="1"/>
              <a:t>eg</a:t>
            </a:r>
            <a:r>
              <a:rPr lang="en-US" dirty="0"/>
              <a:t>. hereditary spherocytosis) </a:t>
            </a:r>
          </a:p>
          <a:p>
            <a:r>
              <a:rPr lang="en-US" dirty="0"/>
              <a:t>– Globin defects (</a:t>
            </a:r>
            <a:r>
              <a:rPr lang="en-US" dirty="0" err="1"/>
              <a:t>eg</a:t>
            </a:r>
            <a:r>
              <a:rPr lang="en-US" dirty="0"/>
              <a:t>. Sickle cell anemia) </a:t>
            </a:r>
          </a:p>
          <a:p>
            <a:r>
              <a:rPr lang="en-US" dirty="0"/>
              <a:t>– Metabolic disorders • Glucose-6 phosphate deficiency </a:t>
            </a:r>
          </a:p>
          <a:p>
            <a:pPr marL="0" indent="0">
              <a:buNone/>
            </a:pPr>
            <a:r>
              <a:rPr lang="en-US" dirty="0"/>
              <a:t>Acquired hemolytic anemia </a:t>
            </a:r>
          </a:p>
          <a:p>
            <a:pPr marL="0" indent="0">
              <a:buNone/>
            </a:pPr>
            <a:r>
              <a:rPr lang="en-US" dirty="0"/>
              <a:t> Immune mediated – </a:t>
            </a:r>
            <a:r>
              <a:rPr lang="en-US" dirty="0" err="1"/>
              <a:t>Microangiopathic</a:t>
            </a:r>
            <a:r>
              <a:rPr lang="en-US" dirty="0"/>
              <a:t> hemolytic anemia</a:t>
            </a:r>
          </a:p>
          <a:p>
            <a:pPr marL="0" indent="0">
              <a:buNone/>
            </a:pPr>
            <a:r>
              <a:rPr lang="en-US" dirty="0"/>
              <a:t> – Associated with infections </a:t>
            </a:r>
          </a:p>
          <a:p>
            <a:pPr marL="0" indent="0">
              <a:buNone/>
            </a:pPr>
            <a:r>
              <a:rPr lang="en-US" dirty="0"/>
              <a:t>– Paroxysmal nocturnal hemoglobinuria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10725238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Findings in Hemolytic Anaemia</a:t>
            </a:r>
          </a:p>
        </p:txBody>
      </p:sp>
      <p:sp>
        <p:nvSpPr>
          <p:cNvPr id="7987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graphicFrame>
        <p:nvGraphicFramePr>
          <p:cNvPr id="214019" name="Group 3"/>
          <p:cNvGraphicFramePr>
            <a:graphicFrameLocks noGrp="1"/>
          </p:cNvGraphicFramePr>
          <p:nvPr/>
        </p:nvGraphicFramePr>
        <p:xfrm>
          <a:off x="2438400" y="1676401"/>
          <a:ext cx="7315200" cy="4865745"/>
        </p:xfrm>
        <a:graphic>
          <a:graphicData uri="http://schemas.openxmlformats.org/drawingml/2006/table">
            <a:tbl>
              <a:tblPr/>
              <a:tblGrid>
                <a:gridCol w="483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Reticulocyte count and RPI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Increased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Serum Unconjugated Bilirubin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Increased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Serum LDH 1: LDH 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Increased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Serum Haptoglobin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Decreased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Urine Hemoglobin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Present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Urine Hemosiderin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Present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Urine Urobilinogen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Increased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Cr 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51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 labeled RBC life span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Decreased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0997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Tests to define </a:t>
            </a:r>
            <a:br>
              <a:rPr lang="en-US" altLang="en-US" sz="4000"/>
            </a:br>
            <a:r>
              <a:rPr lang="en-US" altLang="en-US" sz="4000"/>
              <a:t>the cause of hemolysis</a:t>
            </a:r>
            <a:br>
              <a:rPr lang="en-US" altLang="en-US" sz="4000" i="0"/>
            </a:br>
            <a:endParaRPr lang="en-US" altLang="en-US" sz="4000" i="0"/>
          </a:p>
        </p:txBody>
      </p:sp>
      <p:sp>
        <p:nvSpPr>
          <p:cNvPr id="8090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1600" y="1417639"/>
            <a:ext cx="12090400" cy="536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00"/>
                </a:solidFill>
              </a:rPr>
              <a:t>Hemoglobin electrophoresis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Hemoglobin A</a:t>
            </a:r>
            <a:r>
              <a:rPr lang="en-US" altLang="en-US" sz="3600" baseline="-25000" dirty="0">
                <a:solidFill>
                  <a:srgbClr val="FFFFFF"/>
                </a:solidFill>
              </a:rPr>
              <a:t>2</a:t>
            </a:r>
            <a:r>
              <a:rPr lang="en-US" altLang="en-US" dirty="0">
                <a:solidFill>
                  <a:srgbClr val="FFFFFF"/>
                </a:solidFill>
              </a:rPr>
              <a:t> (</a:t>
            </a:r>
            <a:r>
              <a:rPr lang="el-GR" altLang="en-US" dirty="0">
                <a:solidFill>
                  <a:srgbClr val="FFFFFF"/>
                </a:solidFill>
                <a:cs typeface="Times New Roman" panose="02020603050405020304" pitchFamily="18" charset="0"/>
              </a:rPr>
              <a:t>β</a:t>
            </a:r>
            <a:r>
              <a:rPr lang="en-US" altLang="en-US" dirty="0">
                <a:solidFill>
                  <a:srgbClr val="FFFFFF"/>
                </a:solidFill>
              </a:rPr>
              <a:t>eta-Thalassemia trait)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RBC enzymes (G6PD, PK, </a:t>
            </a:r>
            <a:r>
              <a:rPr lang="en-US" altLang="en-US" dirty="0" err="1">
                <a:solidFill>
                  <a:srgbClr val="FFFFFF"/>
                </a:solidFill>
              </a:rPr>
              <a:t>etc</a:t>
            </a:r>
            <a:r>
              <a:rPr lang="en-US" altLang="en-US" dirty="0">
                <a:solidFill>
                  <a:srgbClr val="FFFFFF"/>
                </a:solidFill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Direct &amp; indirect </a:t>
            </a:r>
            <a:r>
              <a:rPr lang="en-US" altLang="en-US" dirty="0" err="1">
                <a:solidFill>
                  <a:srgbClr val="FFFFFF"/>
                </a:solidFill>
              </a:rPr>
              <a:t>antiglobulin</a:t>
            </a:r>
            <a:r>
              <a:rPr lang="en-US" altLang="en-US" dirty="0">
                <a:solidFill>
                  <a:srgbClr val="FFFFFF"/>
                </a:solidFill>
              </a:rPr>
              <a:t> tests (immune)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Cold agglutinins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Osmotic fragility (spherocytosis)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Acid hemolysis test (PNH)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Clotting profile (DIC), </a:t>
            </a:r>
            <a:r>
              <a:rPr lang="en-US" altLang="en-US" dirty="0"/>
              <a:t>B12, Fe, TIBC, Folate Levels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solidFill>
                  <a:srgbClr val="FFFFFF"/>
                </a:solidFill>
              </a:rPr>
              <a:t> Bone marrow aspirates and smear evaluation may also be needed</a:t>
            </a:r>
            <a:endParaRPr lang="en-US" dirty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089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4215876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Peripheral Blood Smear </a:t>
            </a:r>
            <a:br>
              <a:rPr lang="en-US" altLang="en-US" sz="4000"/>
            </a:br>
            <a:r>
              <a:rPr lang="en-US" altLang="en-US" sz="4000"/>
              <a:t>(In the Diagnosis of Anemia)</a:t>
            </a:r>
            <a:endParaRPr lang="en-US" altLang="en-US" sz="1800"/>
          </a:p>
        </p:txBody>
      </p:sp>
      <p:sp>
        <p:nvSpPr>
          <p:cNvPr id="1167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825625" y="1905000"/>
            <a:ext cx="854075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dirty="0"/>
              <a:t>Very useful in diagnosing and classifying anemias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dirty="0"/>
              <a:t>Look for: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Neutropenia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Thrombocytopenia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 err="1"/>
              <a:t>Hypochromia</a:t>
            </a:r>
            <a:endParaRPr lang="en-US" altLang="en-US" dirty="0"/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Size and shape of RBCs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Unusual leukocytes (</a:t>
            </a:r>
            <a:r>
              <a:rPr lang="en-US" altLang="en-US" dirty="0" err="1"/>
              <a:t>hypersegmentation</a:t>
            </a:r>
            <a:r>
              <a:rPr lang="en-US" altLang="en-US" dirty="0"/>
              <a:t>)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Red cell inclusions:  basophilic stippling, Howell-Jolly bodies…</a:t>
            </a: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CE81-E2BF-4523-AEFE-D4A06DEDEC5A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46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630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4000" dirty="0" err="1"/>
              <a:t>Anaemia</a:t>
            </a:r>
            <a:r>
              <a:rPr lang="en-US" altLang="en-US" sz="4000" dirty="0"/>
              <a:t> Workup -  </a:t>
            </a:r>
            <a:br>
              <a:rPr lang="en-US" altLang="en-US" sz="4000" dirty="0"/>
            </a:br>
            <a:r>
              <a:rPr lang="en-US" altLang="en-US" sz="4000" dirty="0"/>
              <a:t>Peripheral Smear Study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81200" y="1798638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Are all RBC of the same size ?</a:t>
            </a:r>
          </a:p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Are all RBC of the same normal discoid shape ?</a:t>
            </a:r>
          </a:p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How is the </a:t>
            </a:r>
            <a:r>
              <a:rPr lang="en-US" altLang="en-US" sz="3000" dirty="0" err="1">
                <a:solidFill>
                  <a:srgbClr val="FFFFFF"/>
                </a:solidFill>
              </a:rPr>
              <a:t>colour</a:t>
            </a:r>
            <a:r>
              <a:rPr lang="en-US" altLang="en-US" sz="3000" dirty="0">
                <a:solidFill>
                  <a:srgbClr val="FFFFFF"/>
                </a:solidFill>
              </a:rPr>
              <a:t>  (</a:t>
            </a:r>
            <a:r>
              <a:rPr lang="en-US" altLang="en-US" sz="3000" dirty="0" err="1">
                <a:solidFill>
                  <a:srgbClr val="FFFFFF"/>
                </a:solidFill>
              </a:rPr>
              <a:t>Hb</a:t>
            </a:r>
            <a:r>
              <a:rPr lang="en-US" altLang="en-US" sz="3000" dirty="0">
                <a:solidFill>
                  <a:srgbClr val="FFFFFF"/>
                </a:solidFill>
              </a:rPr>
              <a:t> content) saturation ?</a:t>
            </a:r>
          </a:p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Are all the RBC of same </a:t>
            </a:r>
            <a:r>
              <a:rPr lang="en-US" altLang="en-US" sz="3000" dirty="0" err="1">
                <a:solidFill>
                  <a:srgbClr val="FFFFFF"/>
                </a:solidFill>
              </a:rPr>
              <a:t>colour</a:t>
            </a:r>
            <a:r>
              <a:rPr lang="en-US" altLang="en-US" sz="3000" dirty="0">
                <a:solidFill>
                  <a:srgbClr val="FFFFFF"/>
                </a:solidFill>
              </a:rPr>
              <a:t>/ multi </a:t>
            </a:r>
            <a:r>
              <a:rPr lang="en-US" altLang="en-US" sz="3000" dirty="0" err="1">
                <a:solidFill>
                  <a:srgbClr val="FFFFFF"/>
                </a:solidFill>
              </a:rPr>
              <a:t>coloured</a:t>
            </a:r>
            <a:r>
              <a:rPr lang="en-US" altLang="en-US" sz="3000" dirty="0">
                <a:solidFill>
                  <a:srgbClr val="FFFFFF"/>
                </a:solidFill>
              </a:rPr>
              <a:t> ?</a:t>
            </a:r>
          </a:p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Are there any RBC inclusions ?</a:t>
            </a:r>
          </a:p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Are intra RBC there any </a:t>
            </a:r>
            <a:r>
              <a:rPr lang="en-US" altLang="en-US" sz="3000" dirty="0" err="1">
                <a:solidFill>
                  <a:srgbClr val="FFFFFF"/>
                </a:solidFill>
              </a:rPr>
              <a:t>hemo</a:t>
            </a:r>
            <a:r>
              <a:rPr lang="en-US" altLang="en-US" sz="3000" dirty="0">
                <a:solidFill>
                  <a:srgbClr val="FFFFFF"/>
                </a:solidFill>
              </a:rPr>
              <a:t>-parasites ?</a:t>
            </a:r>
          </a:p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Are leucocytes normal in number and D.C ?</a:t>
            </a:r>
          </a:p>
          <a:p>
            <a:pPr eaLnBrk="1" hangingPunct="1"/>
            <a:r>
              <a:rPr lang="en-US" altLang="en-US" sz="3000" dirty="0">
                <a:solidFill>
                  <a:srgbClr val="FFFFFF"/>
                </a:solidFill>
              </a:rPr>
              <a:t>Is platelet distribution adequate ? </a:t>
            </a:r>
          </a:p>
        </p:txBody>
      </p:sp>
      <p:sp>
        <p:nvSpPr>
          <p:cNvPr id="3993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12367780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  <p:grpSp>
        <p:nvGrpSpPr>
          <p:cNvPr id="101379" name="Group 2"/>
          <p:cNvGrpSpPr>
            <a:grpSpLocks/>
          </p:cNvGrpSpPr>
          <p:nvPr/>
        </p:nvGrpSpPr>
        <p:grpSpPr bwMode="auto">
          <a:xfrm>
            <a:off x="2286000" y="609600"/>
            <a:ext cx="7621588" cy="5562600"/>
            <a:chOff x="480" y="576"/>
            <a:chExt cx="4801" cy="3504"/>
          </a:xfrm>
        </p:grpSpPr>
        <p:sp>
          <p:nvSpPr>
            <p:cNvPr id="101380" name="Text Box 3"/>
            <p:cNvSpPr txBox="1">
              <a:spLocks noChangeArrowheads="1"/>
            </p:cNvSpPr>
            <p:nvPr/>
          </p:nvSpPr>
          <p:spPr bwMode="auto">
            <a:xfrm>
              <a:off x="2208" y="1008"/>
              <a:ext cx="1344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Anaemia Suspected</a:t>
              </a:r>
            </a:p>
          </p:txBody>
        </p:sp>
        <p:sp>
          <p:nvSpPr>
            <p:cNvPr id="101381" name="Text Box 4"/>
            <p:cNvSpPr txBox="1">
              <a:spLocks noChangeArrowheads="1"/>
            </p:cNvSpPr>
            <p:nvPr/>
          </p:nvSpPr>
          <p:spPr bwMode="auto">
            <a:xfrm>
              <a:off x="624" y="1340"/>
              <a:ext cx="1296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Thorough Clin, Bleed</a:t>
              </a:r>
            </a:p>
          </p:txBody>
        </p:sp>
        <p:sp>
          <p:nvSpPr>
            <p:cNvPr id="101382" name="Text Box 5"/>
            <p:cNvSpPr txBox="1">
              <a:spLocks noChangeArrowheads="1"/>
            </p:cNvSpPr>
            <p:nvPr/>
          </p:nvSpPr>
          <p:spPr bwMode="auto">
            <a:xfrm>
              <a:off x="2112" y="1344"/>
              <a:ext cx="1536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Hb%, RCC, Hct Decreased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83" name="Text Box 6"/>
            <p:cNvSpPr txBox="1">
              <a:spLocks noChangeArrowheads="1"/>
            </p:cNvSpPr>
            <p:nvPr/>
          </p:nvSpPr>
          <p:spPr bwMode="auto">
            <a:xfrm>
              <a:off x="2304" y="1724"/>
              <a:ext cx="1152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RPI, Retic count &lt;2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84" name="Text Box 7"/>
            <p:cNvSpPr txBox="1">
              <a:spLocks noChangeArrowheads="1"/>
            </p:cNvSpPr>
            <p:nvPr/>
          </p:nvSpPr>
          <p:spPr bwMode="auto">
            <a:xfrm>
              <a:off x="4128" y="1728"/>
              <a:ext cx="1152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RPI, Retic count &gt;2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85" name="Text Box 8"/>
            <p:cNvSpPr txBox="1">
              <a:spLocks noChangeArrowheads="1"/>
            </p:cNvSpPr>
            <p:nvPr/>
          </p:nvSpPr>
          <p:spPr bwMode="auto">
            <a:xfrm>
              <a:off x="4128" y="2108"/>
              <a:ext cx="1152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Hemolytic Anaemia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86" name="Text Box 9"/>
            <p:cNvSpPr txBox="1">
              <a:spLocks noChangeArrowheads="1"/>
            </p:cNvSpPr>
            <p:nvPr/>
          </p:nvSpPr>
          <p:spPr bwMode="auto">
            <a:xfrm>
              <a:off x="4128" y="2444"/>
              <a:ext cx="1152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Coombs DAT, IDAT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87" name="Text Box 10"/>
            <p:cNvSpPr txBox="1">
              <a:spLocks noChangeArrowheads="1"/>
            </p:cNvSpPr>
            <p:nvPr/>
          </p:nvSpPr>
          <p:spPr bwMode="auto">
            <a:xfrm>
              <a:off x="4128" y="2736"/>
              <a:ext cx="115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Hb electrophoresis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88" name="Text Box 11"/>
            <p:cNvSpPr txBox="1">
              <a:spLocks noChangeArrowheads="1"/>
            </p:cNvSpPr>
            <p:nvPr/>
          </p:nvSpPr>
          <p:spPr bwMode="auto">
            <a:xfrm>
              <a:off x="4128" y="3024"/>
              <a:ext cx="115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Osmotic fragility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89" name="Text Box 12"/>
            <p:cNvSpPr txBox="1">
              <a:spLocks noChangeArrowheads="1"/>
            </p:cNvSpPr>
            <p:nvPr/>
          </p:nvSpPr>
          <p:spPr bwMode="auto">
            <a:xfrm>
              <a:off x="2160" y="2060"/>
              <a:ext cx="1440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MCV, MCH, MCHC, PSE 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0" name="Text Box 13"/>
            <p:cNvSpPr txBox="1">
              <a:spLocks noChangeArrowheads="1"/>
            </p:cNvSpPr>
            <p:nvPr/>
          </p:nvSpPr>
          <p:spPr bwMode="auto">
            <a:xfrm>
              <a:off x="480" y="2396"/>
              <a:ext cx="1584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Microcytic hypochromic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1" name="Text Box 14"/>
            <p:cNvSpPr txBox="1">
              <a:spLocks noChangeArrowheads="1"/>
            </p:cNvSpPr>
            <p:nvPr/>
          </p:nvSpPr>
          <p:spPr bwMode="auto">
            <a:xfrm>
              <a:off x="2400" y="2396"/>
              <a:ext cx="1440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Macrocytic hypo/normo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2" name="Text Box 15"/>
            <p:cNvSpPr txBox="1">
              <a:spLocks noChangeArrowheads="1"/>
            </p:cNvSpPr>
            <p:nvPr/>
          </p:nvSpPr>
          <p:spPr bwMode="auto">
            <a:xfrm>
              <a:off x="2016" y="2736"/>
              <a:ext cx="864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Megaloblastic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3" name="Text Box 16"/>
            <p:cNvSpPr txBox="1">
              <a:spLocks noChangeArrowheads="1"/>
            </p:cNvSpPr>
            <p:nvPr/>
          </p:nvSpPr>
          <p:spPr bwMode="auto">
            <a:xfrm>
              <a:off x="3072" y="2736"/>
              <a:ext cx="864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Normoblastic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4" name="Text Box 17"/>
            <p:cNvSpPr txBox="1">
              <a:spLocks noChangeArrowheads="1"/>
            </p:cNvSpPr>
            <p:nvPr/>
          </p:nvSpPr>
          <p:spPr bwMode="auto">
            <a:xfrm>
              <a:off x="480" y="2736"/>
              <a:ext cx="1248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Iron Def. Anaemia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5" name="Text Box 18"/>
            <p:cNvSpPr txBox="1">
              <a:spLocks noChangeArrowheads="1"/>
            </p:cNvSpPr>
            <p:nvPr/>
          </p:nvSpPr>
          <p:spPr bwMode="auto">
            <a:xfrm>
              <a:off x="480" y="3020"/>
              <a:ext cx="1248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Ferritin, TIBC, BM Fe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6" name="Text Box 19"/>
            <p:cNvSpPr txBox="1">
              <a:spLocks noChangeArrowheads="1"/>
            </p:cNvSpPr>
            <p:nvPr/>
          </p:nvSpPr>
          <p:spPr bwMode="auto">
            <a:xfrm>
              <a:off x="480" y="3308"/>
              <a:ext cx="1344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Thalassemia, Hb pathy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7" name="Text Box 20"/>
            <p:cNvSpPr txBox="1">
              <a:spLocks noChangeArrowheads="1"/>
            </p:cNvSpPr>
            <p:nvPr/>
          </p:nvSpPr>
          <p:spPr bwMode="auto">
            <a:xfrm>
              <a:off x="480" y="3596"/>
              <a:ext cx="1296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Sederoblastic Anaem.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8" name="Text Box 21"/>
            <p:cNvSpPr txBox="1">
              <a:spLocks noChangeArrowheads="1"/>
            </p:cNvSpPr>
            <p:nvPr/>
          </p:nvSpPr>
          <p:spPr bwMode="auto">
            <a:xfrm>
              <a:off x="480" y="3884"/>
              <a:ext cx="1200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Chr. Infection, Lead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399" name="Text Box 22"/>
            <p:cNvSpPr txBox="1">
              <a:spLocks noChangeArrowheads="1"/>
            </p:cNvSpPr>
            <p:nvPr/>
          </p:nvSpPr>
          <p:spPr bwMode="auto">
            <a:xfrm>
              <a:off x="2016" y="3020"/>
              <a:ext cx="816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Folate defici.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400" name="Text Box 23"/>
            <p:cNvSpPr txBox="1">
              <a:spLocks noChangeArrowheads="1"/>
            </p:cNvSpPr>
            <p:nvPr/>
          </p:nvSpPr>
          <p:spPr bwMode="auto">
            <a:xfrm>
              <a:off x="2016" y="3308"/>
              <a:ext cx="816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B12 def., PA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401" name="Text Box 24"/>
            <p:cNvSpPr txBox="1">
              <a:spLocks noChangeArrowheads="1"/>
            </p:cNvSpPr>
            <p:nvPr/>
          </p:nvSpPr>
          <p:spPr bwMode="auto">
            <a:xfrm>
              <a:off x="624" y="1580"/>
              <a:ext cx="1296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Ca, Leukemia, Ulcer</a:t>
              </a:r>
            </a:p>
          </p:txBody>
        </p:sp>
        <p:sp>
          <p:nvSpPr>
            <p:cNvPr id="101402" name="Text Box 25"/>
            <p:cNvSpPr txBox="1">
              <a:spLocks noChangeArrowheads="1"/>
            </p:cNvSpPr>
            <p:nvPr/>
          </p:nvSpPr>
          <p:spPr bwMode="auto">
            <a:xfrm>
              <a:off x="624" y="1820"/>
              <a:ext cx="1296" cy="196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Identify the cause</a:t>
              </a:r>
            </a:p>
          </p:txBody>
        </p:sp>
        <p:sp>
          <p:nvSpPr>
            <p:cNvPr id="101403" name="Text Box 26"/>
            <p:cNvSpPr txBox="1">
              <a:spLocks noChangeArrowheads="1"/>
            </p:cNvSpPr>
            <p:nvPr/>
          </p:nvSpPr>
          <p:spPr bwMode="auto">
            <a:xfrm>
              <a:off x="3072" y="3024"/>
              <a:ext cx="1008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  <a:cs typeface="Arial" panose="020B0604020202020204" pitchFamily="34" charset="0"/>
                </a:rPr>
                <a:t>ALD, CLD, Drug</a:t>
              </a:r>
            </a:p>
          </p:txBody>
        </p:sp>
        <p:sp>
          <p:nvSpPr>
            <p:cNvPr id="101404" name="Text Box 27"/>
            <p:cNvSpPr txBox="1">
              <a:spLocks noChangeArrowheads="1"/>
            </p:cNvSpPr>
            <p:nvPr/>
          </p:nvSpPr>
          <p:spPr bwMode="auto">
            <a:xfrm>
              <a:off x="3072" y="3308"/>
              <a:ext cx="91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  <a:cs typeface="Arial" panose="020B0604020202020204" pitchFamily="34" charset="0"/>
                </a:rPr>
                <a:t>Chr. Renal dis.</a:t>
              </a:r>
            </a:p>
          </p:txBody>
        </p:sp>
        <p:sp>
          <p:nvSpPr>
            <p:cNvPr id="101405" name="Text Box 28"/>
            <p:cNvSpPr txBox="1">
              <a:spLocks noChangeArrowheads="1"/>
            </p:cNvSpPr>
            <p:nvPr/>
          </p:nvSpPr>
          <p:spPr bwMode="auto">
            <a:xfrm>
              <a:off x="3072" y="3596"/>
              <a:ext cx="91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  <a:cs typeface="Arial" panose="020B0604020202020204" pitchFamily="34" charset="0"/>
                </a:rPr>
                <a:t>Hypothyroid</a:t>
              </a:r>
            </a:p>
          </p:txBody>
        </p:sp>
        <p:sp>
          <p:nvSpPr>
            <p:cNvPr id="101406" name="Text Box 29"/>
            <p:cNvSpPr txBox="1">
              <a:spLocks noChangeArrowheads="1"/>
            </p:cNvSpPr>
            <p:nvPr/>
          </p:nvSpPr>
          <p:spPr bwMode="auto">
            <a:xfrm>
              <a:off x="3072" y="3884"/>
              <a:ext cx="91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  <a:cs typeface="Arial" panose="020B0604020202020204" pitchFamily="34" charset="0"/>
                </a:rPr>
                <a:t>BM infiltration</a:t>
              </a:r>
            </a:p>
          </p:txBody>
        </p:sp>
        <p:sp>
          <p:nvSpPr>
            <p:cNvPr id="101407" name="Text Box 30"/>
            <p:cNvSpPr txBox="1">
              <a:spLocks noChangeArrowheads="1"/>
            </p:cNvSpPr>
            <p:nvPr/>
          </p:nvSpPr>
          <p:spPr bwMode="auto">
            <a:xfrm>
              <a:off x="4128" y="3312"/>
              <a:ext cx="115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Acid hemolysis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408" name="Text Box 31"/>
            <p:cNvSpPr txBox="1">
              <a:spLocks noChangeArrowheads="1"/>
            </p:cNvSpPr>
            <p:nvPr/>
          </p:nvSpPr>
          <p:spPr bwMode="auto">
            <a:xfrm>
              <a:off x="4128" y="3596"/>
              <a:ext cx="115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Cold agglutinins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1409" name="Text Box 32"/>
            <p:cNvSpPr txBox="1">
              <a:spLocks noChangeArrowheads="1"/>
            </p:cNvSpPr>
            <p:nvPr/>
          </p:nvSpPr>
          <p:spPr bwMode="auto">
            <a:xfrm>
              <a:off x="4128" y="3884"/>
              <a:ext cx="1152" cy="196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kern="0">
                  <a:solidFill>
                    <a:schemeClr val="tx1"/>
                  </a:solidFill>
                </a:rPr>
                <a:t>Coagulopathy, DIC</a:t>
              </a:r>
              <a:endParaRPr lang="en-US" altLang="en-US" sz="1400" b="1" kern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101410" name="AutoShape 33"/>
            <p:cNvCxnSpPr>
              <a:cxnSpLocks noChangeShapeType="1"/>
              <a:stCxn id="101380" idx="1"/>
              <a:endCxn id="101381" idx="0"/>
            </p:cNvCxnSpPr>
            <p:nvPr/>
          </p:nvCxnSpPr>
          <p:spPr bwMode="auto">
            <a:xfrm rot="10800000" flipV="1">
              <a:off x="1272" y="1106"/>
              <a:ext cx="936" cy="234"/>
            </a:xfrm>
            <a:prstGeom prst="bentConnector2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1" name="AutoShape 34"/>
            <p:cNvCxnSpPr>
              <a:cxnSpLocks noChangeShapeType="1"/>
              <a:stCxn id="101380" idx="2"/>
              <a:endCxn id="101382" idx="0"/>
            </p:cNvCxnSpPr>
            <p:nvPr/>
          </p:nvCxnSpPr>
          <p:spPr bwMode="auto">
            <a:xfrm rot="5400000">
              <a:off x="2810" y="1274"/>
              <a:ext cx="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2" name="AutoShape 35"/>
            <p:cNvCxnSpPr>
              <a:cxnSpLocks noChangeShapeType="1"/>
              <a:stCxn id="101382" idx="2"/>
              <a:endCxn id="101383" idx="0"/>
            </p:cNvCxnSpPr>
            <p:nvPr/>
          </p:nvCxnSpPr>
          <p:spPr bwMode="auto">
            <a:xfrm rot="5400000">
              <a:off x="2788" y="1632"/>
              <a:ext cx="1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3" name="AutoShape 36"/>
            <p:cNvCxnSpPr>
              <a:cxnSpLocks noChangeShapeType="1"/>
              <a:stCxn id="101382" idx="3"/>
              <a:endCxn id="101384" idx="0"/>
            </p:cNvCxnSpPr>
            <p:nvPr/>
          </p:nvCxnSpPr>
          <p:spPr bwMode="auto">
            <a:xfrm>
              <a:off x="3648" y="1442"/>
              <a:ext cx="1056" cy="28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4" name="AutoShape 37"/>
            <p:cNvCxnSpPr>
              <a:cxnSpLocks noChangeShapeType="1"/>
              <a:stCxn id="101383" idx="2"/>
              <a:endCxn id="101389" idx="0"/>
            </p:cNvCxnSpPr>
            <p:nvPr/>
          </p:nvCxnSpPr>
          <p:spPr bwMode="auto">
            <a:xfrm rot="5400000">
              <a:off x="2810" y="1990"/>
              <a:ext cx="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5" name="AutoShape 38"/>
            <p:cNvCxnSpPr>
              <a:cxnSpLocks noChangeShapeType="1"/>
              <a:stCxn id="101384" idx="2"/>
              <a:endCxn id="101385" idx="0"/>
            </p:cNvCxnSpPr>
            <p:nvPr/>
          </p:nvCxnSpPr>
          <p:spPr bwMode="auto">
            <a:xfrm rot="5400000">
              <a:off x="4612" y="2016"/>
              <a:ext cx="1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6" name="AutoShape 39"/>
            <p:cNvCxnSpPr>
              <a:cxnSpLocks noChangeShapeType="1"/>
              <a:stCxn id="101385" idx="3"/>
              <a:endCxn id="101386" idx="3"/>
            </p:cNvCxnSpPr>
            <p:nvPr/>
          </p:nvCxnSpPr>
          <p:spPr bwMode="auto">
            <a:xfrm>
              <a:off x="5280" y="2206"/>
              <a:ext cx="1" cy="336"/>
            </a:xfrm>
            <a:prstGeom prst="bentConnector3">
              <a:avLst>
                <a:gd name="adj1" fmla="val 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7" name="AutoShape 40"/>
            <p:cNvCxnSpPr>
              <a:cxnSpLocks noChangeShapeType="1"/>
              <a:stCxn id="101389" idx="2"/>
              <a:endCxn id="101391" idx="0"/>
            </p:cNvCxnSpPr>
            <p:nvPr/>
          </p:nvCxnSpPr>
          <p:spPr bwMode="auto">
            <a:xfrm rot="16200000" flipH="1">
              <a:off x="2930" y="2206"/>
              <a:ext cx="140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8" name="AutoShape 41"/>
            <p:cNvCxnSpPr>
              <a:cxnSpLocks noChangeShapeType="1"/>
              <a:stCxn id="101389" idx="1"/>
              <a:endCxn id="101390" idx="0"/>
            </p:cNvCxnSpPr>
            <p:nvPr/>
          </p:nvCxnSpPr>
          <p:spPr bwMode="auto">
            <a:xfrm rot="10800000" flipV="1">
              <a:off x="1272" y="2158"/>
              <a:ext cx="888" cy="23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19" name="AutoShape 42"/>
            <p:cNvCxnSpPr>
              <a:cxnSpLocks noChangeShapeType="1"/>
              <a:stCxn id="101394" idx="2"/>
              <a:endCxn id="101395" idx="0"/>
            </p:cNvCxnSpPr>
            <p:nvPr/>
          </p:nvCxnSpPr>
          <p:spPr bwMode="auto">
            <a:xfrm>
              <a:off x="1104" y="2932"/>
              <a:ext cx="0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0" name="AutoShape 43"/>
            <p:cNvCxnSpPr>
              <a:cxnSpLocks noChangeShapeType="1"/>
              <a:stCxn id="101390" idx="1"/>
              <a:endCxn id="101396" idx="1"/>
            </p:cNvCxnSpPr>
            <p:nvPr/>
          </p:nvCxnSpPr>
          <p:spPr bwMode="auto">
            <a:xfrm rot="10800000" flipH="1" flipV="1">
              <a:off x="480" y="2494"/>
              <a:ext cx="1" cy="912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1" name="AutoShape 44"/>
            <p:cNvCxnSpPr>
              <a:cxnSpLocks noChangeShapeType="1"/>
              <a:stCxn id="101390" idx="1"/>
              <a:endCxn id="101397" idx="1"/>
            </p:cNvCxnSpPr>
            <p:nvPr/>
          </p:nvCxnSpPr>
          <p:spPr bwMode="auto">
            <a:xfrm rot="10800000" flipH="1" flipV="1">
              <a:off x="480" y="2494"/>
              <a:ext cx="1" cy="1200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2" name="AutoShape 45"/>
            <p:cNvCxnSpPr>
              <a:cxnSpLocks noChangeShapeType="1"/>
              <a:stCxn id="101390" idx="1"/>
              <a:endCxn id="101398" idx="1"/>
            </p:cNvCxnSpPr>
            <p:nvPr/>
          </p:nvCxnSpPr>
          <p:spPr bwMode="auto">
            <a:xfrm rot="10800000" flipH="1" flipV="1">
              <a:off x="480" y="2494"/>
              <a:ext cx="1" cy="1488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3" name="AutoShape 46"/>
            <p:cNvCxnSpPr>
              <a:cxnSpLocks noChangeShapeType="1"/>
              <a:stCxn id="101390" idx="1"/>
              <a:endCxn id="101394" idx="1"/>
            </p:cNvCxnSpPr>
            <p:nvPr/>
          </p:nvCxnSpPr>
          <p:spPr bwMode="auto">
            <a:xfrm rot="10800000" flipH="1" flipV="1">
              <a:off x="480" y="2494"/>
              <a:ext cx="1" cy="340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4" name="AutoShape 47"/>
            <p:cNvCxnSpPr>
              <a:cxnSpLocks noChangeShapeType="1"/>
              <a:stCxn id="101391" idx="1"/>
              <a:endCxn id="101392" idx="0"/>
            </p:cNvCxnSpPr>
            <p:nvPr/>
          </p:nvCxnSpPr>
          <p:spPr bwMode="auto">
            <a:xfrm rot="10800000" flipH="1" flipV="1">
              <a:off x="2400" y="2494"/>
              <a:ext cx="48" cy="242"/>
            </a:xfrm>
            <a:prstGeom prst="bentConnector4">
              <a:avLst>
                <a:gd name="adj1" fmla="val -300000"/>
                <a:gd name="adj2" fmla="val 70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5" name="AutoShape 48"/>
            <p:cNvCxnSpPr>
              <a:cxnSpLocks noChangeShapeType="1"/>
              <a:stCxn id="101391" idx="3"/>
              <a:endCxn id="101393" idx="0"/>
            </p:cNvCxnSpPr>
            <p:nvPr/>
          </p:nvCxnSpPr>
          <p:spPr bwMode="auto">
            <a:xfrm flipH="1">
              <a:off x="3504" y="2494"/>
              <a:ext cx="336" cy="242"/>
            </a:xfrm>
            <a:prstGeom prst="bentConnector4">
              <a:avLst>
                <a:gd name="adj1" fmla="val -42856"/>
                <a:gd name="adj2" fmla="val 70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6" name="AutoShape 49"/>
            <p:cNvCxnSpPr>
              <a:cxnSpLocks noChangeShapeType="1"/>
              <a:stCxn id="101392" idx="1"/>
              <a:endCxn id="101399" idx="1"/>
            </p:cNvCxnSpPr>
            <p:nvPr/>
          </p:nvCxnSpPr>
          <p:spPr bwMode="auto">
            <a:xfrm rot="10800000" flipH="1" flipV="1">
              <a:off x="2016" y="2834"/>
              <a:ext cx="1" cy="284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7" name="AutoShape 50"/>
            <p:cNvCxnSpPr>
              <a:cxnSpLocks noChangeShapeType="1"/>
              <a:stCxn id="101392" idx="1"/>
              <a:endCxn id="101400" idx="1"/>
            </p:cNvCxnSpPr>
            <p:nvPr/>
          </p:nvCxnSpPr>
          <p:spPr bwMode="auto">
            <a:xfrm rot="10800000" flipH="1" flipV="1">
              <a:off x="2016" y="2834"/>
              <a:ext cx="1" cy="572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8" name="AutoShape 51"/>
            <p:cNvCxnSpPr>
              <a:cxnSpLocks noChangeShapeType="1"/>
            </p:cNvCxnSpPr>
            <p:nvPr/>
          </p:nvCxnSpPr>
          <p:spPr bwMode="auto">
            <a:xfrm rot="10800000" flipH="1" flipV="1">
              <a:off x="3072" y="2832"/>
              <a:ext cx="1" cy="1148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29" name="AutoShape 52"/>
            <p:cNvCxnSpPr>
              <a:cxnSpLocks noChangeShapeType="1"/>
              <a:stCxn id="101393" idx="1"/>
              <a:endCxn id="101403" idx="1"/>
            </p:cNvCxnSpPr>
            <p:nvPr/>
          </p:nvCxnSpPr>
          <p:spPr bwMode="auto">
            <a:xfrm rot="10800000" flipH="1" flipV="1">
              <a:off x="3072" y="2834"/>
              <a:ext cx="1" cy="288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0" name="AutoShape 53"/>
            <p:cNvCxnSpPr>
              <a:cxnSpLocks noChangeShapeType="1"/>
              <a:stCxn id="101403" idx="1"/>
              <a:endCxn id="101404" idx="1"/>
            </p:cNvCxnSpPr>
            <p:nvPr/>
          </p:nvCxnSpPr>
          <p:spPr bwMode="auto">
            <a:xfrm rot="10800000" flipH="1" flipV="1">
              <a:off x="3072" y="3122"/>
              <a:ext cx="1" cy="284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1" name="AutoShape 54"/>
            <p:cNvCxnSpPr>
              <a:cxnSpLocks noChangeShapeType="1"/>
              <a:stCxn id="101404" idx="1"/>
              <a:endCxn id="101405" idx="1"/>
            </p:cNvCxnSpPr>
            <p:nvPr/>
          </p:nvCxnSpPr>
          <p:spPr bwMode="auto">
            <a:xfrm rot="10800000" flipH="1" flipV="1">
              <a:off x="3072" y="3406"/>
              <a:ext cx="1" cy="288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2" name="AutoShape 55"/>
            <p:cNvCxnSpPr>
              <a:cxnSpLocks noChangeShapeType="1"/>
              <a:stCxn id="101405" idx="1"/>
              <a:endCxn id="101406" idx="1"/>
            </p:cNvCxnSpPr>
            <p:nvPr/>
          </p:nvCxnSpPr>
          <p:spPr bwMode="auto">
            <a:xfrm rot="10800000" flipH="1" flipV="1">
              <a:off x="3072" y="3694"/>
              <a:ext cx="1" cy="288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3" name="AutoShape 56"/>
            <p:cNvCxnSpPr>
              <a:cxnSpLocks noChangeShapeType="1"/>
              <a:stCxn id="101386" idx="3"/>
              <a:endCxn id="101387" idx="3"/>
            </p:cNvCxnSpPr>
            <p:nvPr/>
          </p:nvCxnSpPr>
          <p:spPr bwMode="auto">
            <a:xfrm>
              <a:off x="5280" y="2542"/>
              <a:ext cx="1" cy="292"/>
            </a:xfrm>
            <a:prstGeom prst="bentConnector3">
              <a:avLst>
                <a:gd name="adj1" fmla="val 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4" name="AutoShape 57"/>
            <p:cNvCxnSpPr>
              <a:cxnSpLocks noChangeShapeType="1"/>
              <a:stCxn id="101387" idx="3"/>
              <a:endCxn id="101388" idx="3"/>
            </p:cNvCxnSpPr>
            <p:nvPr/>
          </p:nvCxnSpPr>
          <p:spPr bwMode="auto">
            <a:xfrm>
              <a:off x="5280" y="2834"/>
              <a:ext cx="1" cy="288"/>
            </a:xfrm>
            <a:prstGeom prst="bentConnector3">
              <a:avLst>
                <a:gd name="adj1" fmla="val 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5" name="AutoShape 58"/>
            <p:cNvCxnSpPr>
              <a:cxnSpLocks noChangeShapeType="1"/>
              <a:stCxn id="101388" idx="3"/>
              <a:endCxn id="101407" idx="3"/>
            </p:cNvCxnSpPr>
            <p:nvPr/>
          </p:nvCxnSpPr>
          <p:spPr bwMode="auto">
            <a:xfrm>
              <a:off x="5280" y="3122"/>
              <a:ext cx="1" cy="288"/>
            </a:xfrm>
            <a:prstGeom prst="bentConnector3">
              <a:avLst>
                <a:gd name="adj1" fmla="val 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6" name="AutoShape 59"/>
            <p:cNvCxnSpPr>
              <a:cxnSpLocks noChangeShapeType="1"/>
              <a:stCxn id="101407" idx="3"/>
              <a:endCxn id="101408" idx="3"/>
            </p:cNvCxnSpPr>
            <p:nvPr/>
          </p:nvCxnSpPr>
          <p:spPr bwMode="auto">
            <a:xfrm>
              <a:off x="5280" y="3410"/>
              <a:ext cx="1" cy="284"/>
            </a:xfrm>
            <a:prstGeom prst="bentConnector3">
              <a:avLst>
                <a:gd name="adj1" fmla="val 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437" name="AutoShape 60"/>
            <p:cNvCxnSpPr>
              <a:cxnSpLocks noChangeShapeType="1"/>
              <a:stCxn id="101408" idx="3"/>
              <a:endCxn id="101409" idx="3"/>
            </p:cNvCxnSpPr>
            <p:nvPr/>
          </p:nvCxnSpPr>
          <p:spPr bwMode="auto">
            <a:xfrm>
              <a:off x="5280" y="3694"/>
              <a:ext cx="1" cy="288"/>
            </a:xfrm>
            <a:prstGeom prst="bentConnector3">
              <a:avLst>
                <a:gd name="adj1" fmla="val 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1438" name="Text Box 61"/>
            <p:cNvSpPr txBox="1">
              <a:spLocks noChangeArrowheads="1"/>
            </p:cNvSpPr>
            <p:nvPr/>
          </p:nvSpPr>
          <p:spPr bwMode="auto">
            <a:xfrm>
              <a:off x="1824" y="576"/>
              <a:ext cx="20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kern="0">
                  <a:solidFill>
                    <a:schemeClr val="tx1"/>
                  </a:solidFill>
                  <a:latin typeface="Franklin Gothic Medium" panose="020B0603020102020204" pitchFamily="34" charset="0"/>
                </a:rPr>
                <a:t>Anaemia Diagnosis  -Algorithm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31457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/>
              <a:t>Anaemia</a:t>
            </a:r>
            <a:r>
              <a:rPr lang="en-US" altLang="en-US" dirty="0"/>
              <a:t> Diagnosis - Summary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828800" y="1295400"/>
            <a:ext cx="84582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2800" dirty="0" err="1">
                <a:solidFill>
                  <a:srgbClr val="FFFFFF"/>
                </a:solidFill>
                <a:latin typeface="Arial Narrow" panose="020B0606020202030204" pitchFamily="34" charset="0"/>
              </a:rPr>
              <a:t>Hb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% is low – </a:t>
            </a:r>
            <a:r>
              <a:rPr lang="en-US" altLang="en-US" sz="2800" u="sng" dirty="0">
                <a:solidFill>
                  <a:srgbClr val="FFFF00"/>
                </a:solidFill>
                <a:latin typeface="Arial Narrow" panose="020B0606020202030204" pitchFamily="34" charset="0"/>
              </a:rPr>
              <a:t>Do not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 start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on Iron straight away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Ask for RCC, Hematocrit – Derive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MCV, MCH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, MCHC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Order for Reticulocyte count – Is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RPI &lt; 2 % or &gt; 2%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Thoroughly look for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blood loss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– acute / chronic / occult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Is it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hypo-proliferative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or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hemolytic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or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hemorrhagic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anaemia</a:t>
            </a:r>
            <a:endParaRPr lang="en-US" altLang="en-US" sz="2800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If hypo proliferative –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Microcytic or Macrocytic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? (MCV, RDW)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If microcytic –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 IDA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or others – </a:t>
            </a:r>
            <a:r>
              <a:rPr lang="en-US" altLang="en-US" sz="2800" dirty="0" err="1">
                <a:solidFill>
                  <a:srgbClr val="FFFF00"/>
                </a:solidFill>
                <a:latin typeface="Arial Narrow" panose="020B0606020202030204" pitchFamily="34" charset="0"/>
              </a:rPr>
              <a:t>Spl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. Iron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tests,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BM Iron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macrocytic – Megaloblastic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(B12, FA) or </a:t>
            </a:r>
            <a:r>
              <a:rPr lang="en-US" altLang="en-US" sz="2800" dirty="0" err="1">
                <a:solidFill>
                  <a:srgbClr val="FFFF00"/>
                </a:solidFill>
                <a:latin typeface="Arial Narrow" panose="020B0606020202030204" pitchFamily="34" charset="0"/>
              </a:rPr>
              <a:t>Normoblastic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BM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If normocytic – </a:t>
            </a:r>
            <a:r>
              <a:rPr lang="en-US" altLang="en-US" sz="2800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Anaemia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of </a:t>
            </a:r>
            <a:r>
              <a:rPr lang="en-US" altLang="en-US" sz="2800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chr.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Disease – Liver, MRD, Ca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Peripheral smear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study for RBC size, shape, </a:t>
            </a:r>
            <a:r>
              <a:rPr lang="en-US" altLang="en-US" sz="2800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colouration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</a:rPr>
              <a:t>retic. count is </a:t>
            </a:r>
            <a:r>
              <a:rPr lang="en-US" altLang="en-US" sz="2800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↑- </a:t>
            </a:r>
            <a:r>
              <a:rPr lang="en-US" altLang="en-US" sz="2800" dirty="0">
                <a:solidFill>
                  <a:srgbClr val="FFFF00"/>
                </a:solidFill>
                <a:latin typeface="Arial Narrow" panose="020B0606020202030204" pitchFamily="34" charset="0"/>
                <a:ea typeface="SimSun" panose="02010600030101010101" pitchFamily="2" charset="-122"/>
              </a:rPr>
              <a:t>HA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  <a:ea typeface="SimSun" panose="02010600030101010101" pitchFamily="2" charset="-122"/>
              </a:rPr>
              <a:t> work up; </a:t>
            </a:r>
            <a:r>
              <a:rPr lang="en-US" altLang="en-US" sz="2800" dirty="0" err="1">
                <a:solidFill>
                  <a:srgbClr val="FFFFFF"/>
                </a:solidFill>
                <a:latin typeface="Arial Narrow" panose="020B0606020202030204" pitchFamily="34" charset="0"/>
                <a:ea typeface="SimSun" panose="02010600030101010101" pitchFamily="2" charset="-122"/>
              </a:rPr>
              <a:t>Hb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  <a:ea typeface="SimSun" panose="02010600030101010101" pitchFamily="2" charset="-122"/>
              </a:rPr>
              <a:t> EP, </a:t>
            </a:r>
            <a:r>
              <a:rPr lang="en-US" altLang="en-US" sz="2800" dirty="0" err="1">
                <a:solidFill>
                  <a:srgbClr val="FFFFFF"/>
                </a:solidFill>
                <a:latin typeface="Arial Narrow" panose="020B0606020202030204" pitchFamily="34" charset="0"/>
                <a:ea typeface="SimSun" panose="02010600030101010101" pitchFamily="2" charset="-122"/>
              </a:rPr>
              <a:t>spl</a:t>
            </a:r>
            <a:r>
              <a:rPr lang="en-US" altLang="en-US" sz="2800" dirty="0">
                <a:solidFill>
                  <a:srgbClr val="FFFFFF"/>
                </a:solidFill>
                <a:latin typeface="Arial Narrow" panose="020B0606020202030204" pitchFamily="34" charset="0"/>
                <a:ea typeface="SimSun" panose="02010600030101010101" pitchFamily="2" charset="-122"/>
              </a:rPr>
              <a:t>. tests</a:t>
            </a:r>
          </a:p>
        </p:txBody>
      </p:sp>
      <p:sp>
        <p:nvSpPr>
          <p:cNvPr id="10240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kern="0">
                <a:solidFill>
                  <a:schemeClr val="tx2"/>
                </a:solidFill>
              </a:rPr>
              <a:t>www.drsarma.in</a:t>
            </a:r>
          </a:p>
        </p:txBody>
      </p:sp>
    </p:spTree>
    <p:extLst>
      <p:ext uri="{BB962C8B-B14F-4D97-AF65-F5344CB8AC3E}">
        <p14:creationId xmlns:p14="http://schemas.microsoft.com/office/powerpoint/2010/main" val="79810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981200"/>
            <a:ext cx="121920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Iron deficiency is the most common form of malnutrition in the world. Iron deficiency anemia is highly prevalent in less-developed countries but also remains a problem in developed countries where other forms of malnutrition have already been virtually eliminated. </a:t>
            </a:r>
          </a:p>
          <a:p>
            <a:pPr marL="0" indent="0" algn="just">
              <a:buNone/>
            </a:pPr>
            <a:r>
              <a:rPr lang="en-US" dirty="0"/>
              <a:t>The prevalence of anemia, defined by low hemoglobin or hematocrit, is commonly used to assess the severity of iron deficiency in a population </a:t>
            </a:r>
          </a:p>
        </p:txBody>
      </p:sp>
    </p:spTree>
    <p:extLst>
      <p:ext uri="{BB962C8B-B14F-4D97-AF65-F5344CB8AC3E}">
        <p14:creationId xmlns:p14="http://schemas.microsoft.com/office/powerpoint/2010/main" val="33665342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Treatment of Anemias</a:t>
            </a:r>
          </a:p>
        </p:txBody>
      </p:sp>
      <p:sp>
        <p:nvSpPr>
          <p:cNvPr id="1126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825625" y="1901826"/>
            <a:ext cx="8540750" cy="4498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Treated according to cause;  Should know cause before beginning treatment.  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Patient can have more than one cause of anemia.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Must use diagnostic tests to determine cause(s).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Do diagnostic tests </a:t>
            </a:r>
            <a:r>
              <a:rPr lang="en-US" altLang="en-US" u="sng" dirty="0"/>
              <a:t>before</a:t>
            </a:r>
            <a:r>
              <a:rPr lang="en-US" altLang="en-US" dirty="0"/>
              <a:t> transfusions, because transfusions obscure and confuse findings.</a:t>
            </a: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2783-D577-47BD-B9E6-A000CD7B210F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50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610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ea typeface="ＭＳ Ｐゴシック" panose="020B0600070205080204" pitchFamily="34" charset="-128"/>
              </a:rPr>
              <a:t>Iron replacement strategies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288" y="1125539"/>
            <a:ext cx="8551862" cy="4662487"/>
          </a:xfrm>
        </p:spPr>
        <p:txBody>
          <a:bodyPr/>
          <a:lstStyle/>
          <a:p>
            <a:pPr>
              <a:defRPr/>
            </a:pPr>
            <a:endParaRPr lang="en-GB" sz="2400" dirty="0">
              <a:cs typeface="+mn-cs"/>
            </a:endParaRPr>
          </a:p>
          <a:p>
            <a:pPr>
              <a:defRPr/>
            </a:pPr>
            <a:r>
              <a:rPr lang="en-GB" dirty="0">
                <a:cs typeface="+mn-cs"/>
              </a:rPr>
              <a:t>Dietary iron</a:t>
            </a:r>
          </a:p>
          <a:p>
            <a:pPr>
              <a:defRPr/>
            </a:pPr>
            <a:r>
              <a:rPr lang="en-GB" dirty="0">
                <a:cs typeface="+mn-cs"/>
              </a:rPr>
              <a:t>Oral iron</a:t>
            </a:r>
          </a:p>
          <a:p>
            <a:pPr>
              <a:defRPr/>
            </a:pPr>
            <a:r>
              <a:rPr lang="en-GB" dirty="0">
                <a:cs typeface="+mn-cs"/>
              </a:rPr>
              <a:t>Parenteral iron</a:t>
            </a:r>
          </a:p>
          <a:p>
            <a:pPr>
              <a:defRPr/>
            </a:pPr>
            <a:r>
              <a:rPr lang="en-GB" dirty="0">
                <a:cs typeface="+mn-cs"/>
              </a:rPr>
              <a:t>Blood transfusion</a:t>
            </a:r>
          </a:p>
          <a:p>
            <a:pPr>
              <a:defRPr/>
            </a:pPr>
            <a:endParaRPr lang="en-GB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75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04801"/>
            <a:ext cx="12192000" cy="1431925"/>
          </a:xfrm>
        </p:spPr>
        <p:txBody>
          <a:bodyPr/>
          <a:lstStyle/>
          <a:p>
            <a:pPr algn="ctr"/>
            <a:r>
              <a:rPr lang="pl-PL" altLang="en-US" b="0" kern="1200" dirty="0">
                <a:solidFill>
                  <a:srgbClr val="FFCC66"/>
                </a:solidFill>
                <a:effectLst/>
                <a:latin typeface="Times New Roman"/>
                <a:ea typeface="Microsoft YaHei"/>
              </a:rPr>
              <a:t>IRON DEFICIENCY ANEMIA</a:t>
            </a:r>
            <a:br>
              <a:rPr lang="pl-PL" altLang="en-US" b="0" kern="1200" dirty="0">
                <a:solidFill>
                  <a:srgbClr val="FFCC66"/>
                </a:solidFill>
                <a:effectLst/>
                <a:latin typeface="Times New Roman"/>
                <a:ea typeface="Microsoft YaHei"/>
              </a:rPr>
            </a:br>
            <a:r>
              <a:rPr lang="pl-PL" altLang="en-US" b="0" kern="1200" dirty="0">
                <a:solidFill>
                  <a:srgbClr val="FFCC66"/>
                </a:solidFill>
                <a:effectLst/>
                <a:latin typeface="Times New Roman"/>
                <a:ea typeface="Microsoft YaHei"/>
              </a:rPr>
              <a:t>CURE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736727"/>
            <a:ext cx="12192000" cy="5678226"/>
          </a:xfrm>
        </p:spPr>
        <p:txBody>
          <a:bodyPr/>
          <a:lstStyle/>
          <a:p>
            <a:pPr marL="0" lvl="0" indent="0" defTabSz="449263" eaLnBrk="1" hangingPunct="1">
              <a:lnSpc>
                <a:spcPct val="90000"/>
              </a:lnSpc>
              <a:spcBef>
                <a:spcPts val="800"/>
              </a:spcBef>
              <a:buClr>
                <a:srgbClr val="FFCC66"/>
              </a:buClr>
              <a:buSzPct val="9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altLang="en-US" kern="1200" dirty="0">
                <a:effectLst/>
                <a:latin typeface="Times New Roman"/>
                <a:ea typeface="Microsoft YaHei"/>
              </a:rPr>
              <a:t>ORAL</a:t>
            </a:r>
          </a:p>
          <a:p>
            <a:pPr marL="741363" lvl="1" indent="-284163" defTabSz="449263" eaLnBrk="1" hangingPunct="1">
              <a:lnSpc>
                <a:spcPct val="90000"/>
              </a:lnSpc>
              <a:spcBef>
                <a:spcPts val="700"/>
              </a:spcBef>
              <a:buClr>
                <a:srgbClr val="EAEAEA"/>
              </a:buClr>
              <a:buSzPct val="100000"/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altLang="en-US" kern="1200" dirty="0">
                <a:effectLst/>
                <a:latin typeface="Times New Roman"/>
                <a:ea typeface="Microsoft YaHei"/>
                <a:cs typeface="+mn-cs"/>
              </a:rPr>
              <a:t>200 mg of iron daily 1 hour before meal (e.g. 100 mg twice daily)</a:t>
            </a:r>
          </a:p>
          <a:p>
            <a:pPr marL="341313" lvl="0" indent="-341313" defTabSz="449263" eaLnBrk="1" hangingPunct="1">
              <a:spcBef>
                <a:spcPts val="800"/>
              </a:spcBef>
              <a:buClr>
                <a:srgbClr val="FFCC66"/>
              </a:buClr>
              <a:buSzPct val="90000"/>
              <a:buFont typeface="Symbol" panose="05050102010706020507" pitchFamily="18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altLang="en-US" dirty="0">
                <a:effectLst/>
                <a:latin typeface="Times New Roman"/>
                <a:ea typeface="Microsoft YaHei"/>
              </a:rPr>
              <a:t>PARENTERAL IRON SUBSTITUTION</a:t>
            </a:r>
          </a:p>
          <a:p>
            <a:pPr marL="741363" lvl="1" indent="-284163" defTabSz="449263" eaLnBrk="1" hangingPunct="1">
              <a:spcBef>
                <a:spcPts val="700"/>
              </a:spcBef>
              <a:buClr>
                <a:srgbClr val="EAEAEA"/>
              </a:buClr>
              <a:buSzPct val="100000"/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pl-PL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Bad oral iron tolerance  (nausea, diarrhoea)</a:t>
            </a:r>
          </a:p>
          <a:p>
            <a:pPr marL="741363" lvl="1" indent="-284163" defTabSz="449263" eaLnBrk="1" hangingPunct="1">
              <a:spcBef>
                <a:spcPts val="700"/>
              </a:spcBef>
              <a:buClr>
                <a:srgbClr val="EAEAEA"/>
              </a:buClr>
              <a:buSzPct val="100000"/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pl-PL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Negative oral iron absorption test</a:t>
            </a:r>
          </a:p>
          <a:p>
            <a:pPr marL="741363" lvl="1" indent="-284163" defTabSz="449263" eaLnBrk="1" hangingPunct="1">
              <a:spcBef>
                <a:spcPts val="700"/>
              </a:spcBef>
              <a:buClr>
                <a:srgbClr val="EAEAEA"/>
              </a:buClr>
              <a:buSzPct val="100000"/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pl-PL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Necessity of quick management (CHD, CHF)</a:t>
            </a:r>
          </a:p>
          <a:p>
            <a:pPr marL="741363" lvl="1" indent="-284163" defTabSz="449263" eaLnBrk="1" hangingPunct="1">
              <a:spcBef>
                <a:spcPts val="700"/>
              </a:spcBef>
              <a:buClr>
                <a:srgbClr val="EAEAEA"/>
              </a:buClr>
              <a:buSzPct val="100000"/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en-GB" altLang="en-US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iron to be injected (mg) = (15</a:t>
            </a:r>
            <a:r>
              <a:rPr kumimoji="0" lang="pl-PL" altLang="en-US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  </a:t>
            </a:r>
            <a:r>
              <a:rPr kumimoji="0" lang="en-GB" altLang="en-US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- </a:t>
            </a:r>
            <a:r>
              <a:rPr kumimoji="0" lang="en-GB" altLang="en-US" sz="20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Hb</a:t>
            </a:r>
            <a:r>
              <a:rPr kumimoji="0" lang="en-GB" altLang="en-US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/g%/) x body weight (kg) x 3</a:t>
            </a:r>
          </a:p>
          <a:p>
            <a:pPr marL="741363" lvl="1" indent="-284163" defTabSz="449263" eaLnBrk="1" hangingPunct="1">
              <a:spcBef>
                <a:spcPts val="700"/>
              </a:spcBef>
              <a:buClr>
                <a:srgbClr val="EAEAEA"/>
              </a:buClr>
              <a:buSzPct val="100000"/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IM or IV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 ? </a:t>
            </a: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(risk of </a:t>
            </a:r>
            <a:r>
              <a:rPr kumimoji="0" lang="en-GB" alt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anaphilactic</a:t>
            </a: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  <a:cs typeface="+mn-cs"/>
              </a:rPr>
              <a:t> reactions)</a:t>
            </a:r>
          </a:p>
          <a:p>
            <a:pPr marL="741363" lvl="1" indent="-284163" defTabSz="449263" eaLnBrk="1" hangingPunct="1">
              <a:spcBef>
                <a:spcPts val="700"/>
              </a:spcBef>
              <a:buClr>
                <a:srgbClr val="EAEAEA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Microsoft YaHei"/>
              <a:cs typeface="+mn-cs"/>
            </a:endParaRPr>
          </a:p>
          <a:p>
            <a:pPr marL="341313" lvl="0" indent="-341313" defTabSz="449263" eaLnBrk="1" hangingPunct="1">
              <a:spcBef>
                <a:spcPts val="800"/>
              </a:spcBef>
              <a:buClrTx/>
              <a:buSz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pl-PL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</a:rPr>
              <a:t>Intramuscular iron — Mobilization of iron from intramuscular (IM) sites is slow and occasionally incomplete. As a result, the rise in the hemoglobin concentration is only </a:t>
            </a:r>
            <a:r>
              <a:rPr kumimoji="0" lang="pl-PL" altLang="en-US" sz="14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</a:rPr>
              <a:t>slightly</a:t>
            </a:r>
            <a:r>
              <a:rPr kumimoji="0" lang="pl-PL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</a:rPr>
              <a:t> faster than that which occurs following the use of oral iron preparations.</a:t>
            </a:r>
          </a:p>
          <a:p>
            <a:pPr marL="741363" lvl="1" indent="-284163" defTabSz="449263" eaLnBrk="1" hangingPunct="1">
              <a:spcBef>
                <a:spcPts val="700"/>
              </a:spcBef>
              <a:buClr>
                <a:srgbClr val="EAEAEA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pl-PL" alt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Microsoft YaHei"/>
              <a:cs typeface="+mn-cs"/>
            </a:endParaRPr>
          </a:p>
          <a:p>
            <a:pPr marL="341313" lvl="0" indent="-341313" defTabSz="449263" eaLnBrk="1" hangingPunct="1">
              <a:spcBef>
                <a:spcPts val="800"/>
              </a:spcBef>
              <a:buClrTx/>
              <a:buSz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pl-PL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icrosoft YaHei"/>
              </a:rPr>
              <a:t>Ferric carboxymaltose — is a novel stable iron complex for intravenous (IV) use which can be given at single doses of up to 1000 mg of elemental iron per week over a recommended infusion time of 15 minutes. A number of trials have shown efficacy and safety of this agent in iron deficient patients.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3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B12 DEFICIENCY. Treatment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1981200"/>
            <a:ext cx="760888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r>
              <a:rPr lang="en-US" altLang="en-US" sz="2400"/>
              <a:t>Hydroxocobalamin dose of 1000 µg (1 mg) IM every day for one week, followed by 1 mg every week for four weeks and then, if the underlying disorder persists, as in PA, 1 mg every 3 months for life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r>
              <a:rPr lang="en-IE" altLang="en-US" sz="2400"/>
              <a:t>s/e allergic reactions; hypokalaemia</a:t>
            </a:r>
            <a:endParaRPr lang="en-US" altLang="en-US" sz="2400"/>
          </a:p>
          <a:p>
            <a:endParaRPr lang="en-US" altLang="en-US" sz="2400"/>
          </a:p>
          <a:p>
            <a:r>
              <a:rPr lang="en-US" altLang="en-US" sz="2400"/>
              <a:t>high dose oral cobalamin is an alternative but requires much greater patient compliance</a:t>
            </a:r>
          </a:p>
          <a:p>
            <a:endParaRPr lang="en-US" altLang="en-US" sz="2400"/>
          </a:p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5947037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Folate deficiency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ct val="45000"/>
              </a:spcBef>
            </a:pPr>
            <a:r>
              <a:rPr lang="en-US" altLang="en-US" sz="2400"/>
              <a:t>Folic acid (1 to 5 mg/day PO) for one to four months, or until complete hematologic recovery occurs. A dose of 1 mg/day is usually sufficient, even if malabsorption is present. </a:t>
            </a:r>
          </a:p>
          <a:p>
            <a:pPr>
              <a:lnSpc>
                <a:spcPct val="130000"/>
              </a:lnSpc>
              <a:spcBef>
                <a:spcPct val="45000"/>
              </a:spcBef>
            </a:pPr>
            <a:r>
              <a:rPr lang="en-US" altLang="en-US" sz="2400"/>
              <a:t>These doses are in excess of those recommended for disease prevention (eg, recommended daily allowance in normal adults, alcoholics, the elderly, prevention of neural tube defects) 200-500mcg/day</a:t>
            </a:r>
          </a:p>
        </p:txBody>
      </p:sp>
    </p:spTree>
    <p:extLst>
      <p:ext uri="{BB962C8B-B14F-4D97-AF65-F5344CB8AC3E}">
        <p14:creationId xmlns:p14="http://schemas.microsoft.com/office/powerpoint/2010/main" val="11184377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Blood transfusion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12192000" cy="48768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40000"/>
              </a:spcBef>
            </a:pPr>
            <a:r>
              <a:rPr lang="en-US" altLang="en-US" sz="2800" dirty="0"/>
              <a:t>In patients who are severely anemic at presentation, the decision to transfuse can be a difficult one, particularly in elderly patients at risk for congestive heart failure due to volume overload</a:t>
            </a:r>
          </a:p>
          <a:p>
            <a:pPr>
              <a:lnSpc>
                <a:spcPct val="130000"/>
              </a:lnSpc>
              <a:spcBef>
                <a:spcPct val="40000"/>
              </a:spcBef>
            </a:pPr>
            <a:r>
              <a:rPr lang="en-US" altLang="en-US" sz="2800" dirty="0"/>
              <a:t>If the anemia is extreme and the patient is critically ill, one unit can be given initially at a slow rate, in combination with a diuretic, if fluid status is a concern</a:t>
            </a:r>
          </a:p>
          <a:p>
            <a:pPr>
              <a:lnSpc>
                <a:spcPct val="130000"/>
              </a:lnSpc>
              <a:spcBef>
                <a:spcPct val="40000"/>
              </a:spcBef>
            </a:pPr>
            <a:r>
              <a:rPr lang="en-US" altLang="en-US" sz="2800" dirty="0"/>
              <a:t>In extreme circumstances, </a:t>
            </a:r>
            <a:r>
              <a:rPr lang="en-US" altLang="en-US" sz="2800" dirty="0" err="1"/>
              <a:t>isovolemic</a:t>
            </a:r>
            <a:r>
              <a:rPr lang="en-US" altLang="en-US" sz="2800" dirty="0"/>
              <a:t> exchange can be performed </a:t>
            </a:r>
          </a:p>
        </p:txBody>
      </p:sp>
    </p:spTree>
    <p:extLst>
      <p:ext uri="{BB962C8B-B14F-4D97-AF65-F5344CB8AC3E}">
        <p14:creationId xmlns:p14="http://schemas.microsoft.com/office/powerpoint/2010/main" val="23224058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4000" kern="1200" dirty="0">
                <a:solidFill>
                  <a:srgbClr val="EAEAEA"/>
                </a:solidFill>
              </a:rPr>
              <a:t>Anaemia of Chronic Disease: </a:t>
            </a:r>
            <a:r>
              <a:rPr lang="en-IE" altLang="en-US" dirty="0"/>
              <a:t>Erythropoietin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140000"/>
              </a:lnSpc>
              <a:buClr>
                <a:srgbClr val="FFFFCC"/>
              </a:buClr>
            </a:pPr>
            <a:r>
              <a:rPr lang="en-IE" altLang="en-US" sz="3600" kern="1200" dirty="0">
                <a:solidFill>
                  <a:srgbClr val="FFFFFF"/>
                </a:solidFill>
              </a:rPr>
              <a:t>Chronic renal failure</a:t>
            </a:r>
          </a:p>
          <a:p>
            <a:pPr lvl="0" eaLnBrk="1" hangingPunct="1">
              <a:lnSpc>
                <a:spcPct val="140000"/>
              </a:lnSpc>
              <a:buClr>
                <a:srgbClr val="FFFFCC"/>
              </a:buClr>
            </a:pPr>
            <a:r>
              <a:rPr lang="en-IE" altLang="en-US" sz="3600" kern="1200" dirty="0" err="1">
                <a:solidFill>
                  <a:srgbClr val="FFFFFF"/>
                </a:solidFill>
              </a:rPr>
              <a:t>Cytototic</a:t>
            </a:r>
            <a:r>
              <a:rPr lang="en-IE" altLang="en-US" sz="3600" kern="1200" dirty="0">
                <a:solidFill>
                  <a:srgbClr val="FFFFFF"/>
                </a:solidFill>
              </a:rPr>
              <a:t> chemotherapy</a:t>
            </a:r>
          </a:p>
          <a:p>
            <a:pPr lvl="0" eaLnBrk="1" hangingPunct="1">
              <a:lnSpc>
                <a:spcPct val="140000"/>
              </a:lnSpc>
              <a:buClr>
                <a:srgbClr val="FFFFCC"/>
              </a:buClr>
            </a:pPr>
            <a:r>
              <a:rPr lang="en-IE" altLang="en-US" sz="3600" kern="1200" dirty="0">
                <a:solidFill>
                  <a:srgbClr val="FFFFFF"/>
                </a:solidFill>
                <a:cs typeface="Times New Roman" panose="02020603050405020304" pitchFamily="18" charset="0"/>
              </a:rPr>
              <a:t>↑ autologous blood yield</a:t>
            </a:r>
          </a:p>
          <a:p>
            <a:pPr lvl="0" eaLnBrk="1" hangingPunct="1">
              <a:lnSpc>
                <a:spcPct val="140000"/>
              </a:lnSpc>
              <a:buClr>
                <a:srgbClr val="FFFFCC"/>
              </a:buClr>
            </a:pPr>
            <a:r>
              <a:rPr lang="en-IE" altLang="en-US" sz="3600" kern="1200" dirty="0">
                <a:solidFill>
                  <a:srgbClr val="FFFFFF"/>
                </a:solidFill>
                <a:cs typeface="Times New Roman" panose="02020603050405020304" pitchFamily="18" charset="0"/>
              </a:rPr>
              <a:t>Prematurity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989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THANK YOU!!!!!!!!!!!!!!! </a:t>
            </a:r>
            <a:br>
              <a:rPr lang="en-US" dirty="0"/>
            </a:br>
            <a:r>
              <a:rPr lang="en-US" dirty="0"/>
              <a:t>!!!!!!!!!!MERCY BEAUCOUP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736726"/>
            <a:ext cx="12192000" cy="512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0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1851" y="897775"/>
            <a:ext cx="10515600" cy="1463041"/>
          </a:xfrm>
        </p:spPr>
        <p:txBody>
          <a:bodyPr/>
          <a:lstStyle/>
          <a:p>
            <a:pPr algn="ctr"/>
            <a:r>
              <a:rPr lang="en-US" sz="4400" dirty="0"/>
              <a:t>CONSECUENCE OF ANEMIA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10045"/>
            <a:ext cx="12192000" cy="3058246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sz="3200" dirty="0"/>
              <a:t>Reduced levels of Hb results with reduced oxygen delivery to tissues , leading to tissue hypoxia.</a:t>
            </a:r>
          </a:p>
          <a:p>
            <a:pPr algn="just" eaLnBrk="1" hangingPunct="1">
              <a:defRPr/>
            </a:pPr>
            <a:r>
              <a:rPr lang="tr-TR" sz="3200" dirty="0"/>
              <a:t>The symptoms and findings of anemia concern many different systems/organs due to the widespread nature of hypoxia.</a:t>
            </a:r>
          </a:p>
          <a:p>
            <a:pPr algn="just" eaLnBrk="1" hangingPunct="1">
              <a:defRPr/>
            </a:pPr>
            <a:endParaRPr lang="tr-TR" sz="3200" dirty="0"/>
          </a:p>
          <a:p>
            <a:pPr eaLnBrk="1" hangingPunct="1"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136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640013" y="404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tr-TR" sz="3600" b="1" ker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Compensating mechanisms in anemia</a:t>
            </a:r>
            <a:endParaRPr lang="tr-TR" sz="3600" b="1" ker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Tur" charset="-94"/>
            </a:endParaRP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1180407" y="1557338"/>
            <a:ext cx="1101159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tr-TR" sz="3200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rate of blood circulation and cardiac output increases.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 increase in plasma volume  maintains  total blood volume in normal or near normal ranges.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Redistribution of blood flow.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tr-TR" sz="3200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Tur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411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Physiological Response</a:t>
            </a:r>
          </a:p>
        </p:txBody>
      </p:sp>
      <p:sp>
        <p:nvSpPr>
          <p:cNvPr id="1044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895601" y="1600200"/>
            <a:ext cx="7013575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↓oxygen carrying capacity </a:t>
            </a:r>
          </a:p>
          <a:p>
            <a:pPr>
              <a:lnSpc>
                <a:spcPct val="90000"/>
              </a:lnSpc>
            </a:pPr>
            <a:r>
              <a:rPr lang="en-US" altLang="en-US"/>
              <a:t>Shift to right </a:t>
            </a:r>
          </a:p>
          <a:p>
            <a:pPr>
              <a:lnSpc>
                <a:spcPct val="90000"/>
              </a:lnSpc>
            </a:pPr>
            <a:r>
              <a:rPr lang="en-US" altLang="en-US"/>
              <a:t>↑ 2,3-DPG </a:t>
            </a:r>
          </a:p>
          <a:p>
            <a:pPr>
              <a:lnSpc>
                <a:spcPct val="90000"/>
              </a:lnSpc>
            </a:pPr>
            <a:r>
              <a:rPr lang="en-US" altLang="en-US"/>
              <a:t>↑ Cardiac output </a:t>
            </a:r>
          </a:p>
          <a:p>
            <a:pPr>
              <a:lnSpc>
                <a:spcPct val="90000"/>
              </a:lnSpc>
            </a:pPr>
            <a:r>
              <a:rPr lang="en-US" altLang="en-US"/>
              <a:t>Circulation shifts to critical areas </a:t>
            </a:r>
          </a:p>
          <a:p>
            <a:pPr>
              <a:lnSpc>
                <a:spcPct val="90000"/>
              </a:lnSpc>
            </a:pPr>
            <a:r>
              <a:rPr lang="en-US" altLang="en-US"/>
              <a:t>↑ RBC production </a:t>
            </a:r>
          </a:p>
          <a:p>
            <a:pPr>
              <a:lnSpc>
                <a:spcPct val="90000"/>
              </a:lnSpc>
            </a:pPr>
            <a:r>
              <a:rPr lang="en-US" altLang="en-US"/>
              <a:t>↑ Erythropoietin </a:t>
            </a:r>
          </a:p>
          <a:p>
            <a:pPr>
              <a:lnSpc>
                <a:spcPct val="90000"/>
              </a:lnSpc>
            </a:pPr>
            <a:r>
              <a:rPr lang="en-US" altLang="en-US"/>
              <a:t>Left shift on blood smear </a:t>
            </a:r>
          </a:p>
          <a:p>
            <a:pPr>
              <a:lnSpc>
                <a:spcPct val="90000"/>
              </a:lnSpc>
            </a:pPr>
            <a:r>
              <a:rPr lang="en-US" altLang="en-US"/>
              <a:t>↑ Reticulocyte count </a:t>
            </a: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AB9E-A03F-4096-BBB8-36CFE615D288}" type="slidenum">
              <a:rPr lang="en-US" altLang="en-US" sz="1800" kern="0">
                <a:solidFill>
                  <a:sysClr val="windowText" lastClr="000000"/>
                </a:solidFill>
              </a:rPr>
              <a:pPr/>
              <a:t>8</a:t>
            </a:fld>
            <a:endParaRPr lang="en-US" alt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6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3" y="404813"/>
            <a:ext cx="7772400" cy="11430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 sz="3600" dirty="0"/>
              <a:t>Compensating mechanisms in anemia:</a:t>
            </a:r>
            <a:endParaRPr lang="tr-TR" sz="3600" dirty="0">
              <a:latin typeface="Times New Roman Tur" charset="-94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135189" y="1700213"/>
            <a:ext cx="8131175" cy="41148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/>
              <a:t>The release of oxygen to the tissues is increased (reduced oxygen affinity of Hb)</a:t>
            </a:r>
          </a:p>
          <a:p>
            <a:pPr eaLnBrk="1" hangingPunct="1">
              <a:defRPr/>
            </a:pPr>
            <a:endParaRPr lang="tr-TR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2743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4355041"/>
      </p:ext>
    </p:extLst>
  </p:cSld>
  <p:clrMapOvr>
    <a:masterClrMapping/>
  </p:clrMapOvr>
</p:sld>
</file>

<file path=ppt/theme/theme1.xml><?xml version="1.0" encoding="utf-8"?>
<a:theme xmlns:a="http://schemas.openxmlformats.org/drawingml/2006/main" name="1_Fireball">
  <a:themeElements>
    <a:clrScheme name="1_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1_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G_Diagram_001">
  <a:themeElements>
    <a:clrScheme name="CD100_dark_2002 7">
      <a:dk1>
        <a:srgbClr val="003B76"/>
      </a:dk1>
      <a:lt1>
        <a:srgbClr val="FFFFFF"/>
      </a:lt1>
      <a:dk2>
        <a:srgbClr val="003399"/>
      </a:dk2>
      <a:lt2>
        <a:srgbClr val="C0C0C0"/>
      </a:lt2>
      <a:accent1>
        <a:srgbClr val="FCC704"/>
      </a:accent1>
      <a:accent2>
        <a:srgbClr val="A01DD5"/>
      </a:accent2>
      <a:accent3>
        <a:srgbClr val="AAADCA"/>
      </a:accent3>
      <a:accent4>
        <a:srgbClr val="DADADA"/>
      </a:accent4>
      <a:accent5>
        <a:srgbClr val="FDE0AA"/>
      </a:accent5>
      <a:accent6>
        <a:srgbClr val="9119C1"/>
      </a:accent6>
      <a:hlink>
        <a:srgbClr val="66C5F4"/>
      </a:hlink>
      <a:folHlink>
        <a:srgbClr val="009999"/>
      </a:folHlink>
    </a:clrScheme>
    <a:fontScheme name="CD100_dark_2002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100_dark_2002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5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6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126CD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7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66C5F4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2575</Words>
  <Application>Microsoft Office PowerPoint</Application>
  <PresentationFormat>Panorámica</PresentationFormat>
  <Paragraphs>519</Paragraphs>
  <Slides>57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20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57</vt:i4>
      </vt:variant>
    </vt:vector>
  </HeadingPairs>
  <TitlesOfParts>
    <vt:vector size="80" baseType="lpstr">
      <vt:lpstr>Microsoft YaHei</vt:lpstr>
      <vt:lpstr>ＭＳ Ｐゴシック</vt:lpstr>
      <vt:lpstr>SimSun</vt:lpstr>
      <vt:lpstr>Angsana New</vt:lpstr>
      <vt:lpstr>Arial</vt:lpstr>
      <vt:lpstr>Arial Narrow</vt:lpstr>
      <vt:lpstr>Arial Unicode MS</vt:lpstr>
      <vt:lpstr>Calibri</vt:lpstr>
      <vt:lpstr>Calibri Light</vt:lpstr>
      <vt:lpstr>Comic Sans MS</vt:lpstr>
      <vt:lpstr>Franklin Gothic Medium</vt:lpstr>
      <vt:lpstr>FreesiaUPC</vt:lpstr>
      <vt:lpstr>MS Mincho</vt:lpstr>
      <vt:lpstr>MyriadPro-SemiboldCond</vt:lpstr>
      <vt:lpstr>Symbol</vt:lpstr>
      <vt:lpstr>Tahoma</vt:lpstr>
      <vt:lpstr>Times New Roman</vt:lpstr>
      <vt:lpstr>Times New Roman Tur</vt:lpstr>
      <vt:lpstr>Verdana</vt:lpstr>
      <vt:lpstr>Wingdings</vt:lpstr>
      <vt:lpstr>1_Fireball</vt:lpstr>
      <vt:lpstr>1_Shimmer</vt:lpstr>
      <vt:lpstr>TG_Diagram_001</vt:lpstr>
      <vt:lpstr>APPROACH TO ANEMIA</vt:lpstr>
      <vt:lpstr> Topic </vt:lpstr>
      <vt:lpstr>Presentación de PowerPoint</vt:lpstr>
      <vt:lpstr>Presentación de PowerPoint</vt:lpstr>
      <vt:lpstr>Background </vt:lpstr>
      <vt:lpstr>CONSECUENCE OF ANEMIA</vt:lpstr>
      <vt:lpstr>Presentación de PowerPoint</vt:lpstr>
      <vt:lpstr>Physiological Response</vt:lpstr>
      <vt:lpstr>Compensating mechanisms in anemia:</vt:lpstr>
      <vt:lpstr>Volume changes/acute bleeding and anemia </vt:lpstr>
      <vt:lpstr>Etiopathogenic  Classification of Anemias</vt:lpstr>
      <vt:lpstr>Morphological  Classification of Anemias</vt:lpstr>
      <vt:lpstr>Quantitative Classification of Anemias</vt:lpstr>
      <vt:lpstr>Diagnosis and investigation:</vt:lpstr>
      <vt:lpstr>Presentación de PowerPoint</vt:lpstr>
      <vt:lpstr>Clinical Diagnosis</vt:lpstr>
      <vt:lpstr>Some Other examples for history and physical examination</vt:lpstr>
      <vt:lpstr>Clinical symptoms and findings of anemia </vt:lpstr>
      <vt:lpstr>Presentación de PowerPoint</vt:lpstr>
      <vt:lpstr>Presentación de PowerPoint</vt:lpstr>
      <vt:lpstr>Clinical symptoms and findings of anemia  Cardiovascular System(1)</vt:lpstr>
      <vt:lpstr>Clinical symptoms and findings of anemia  Central nervous system</vt:lpstr>
      <vt:lpstr>Clinical symptoms and findings of anemia </vt:lpstr>
      <vt:lpstr>Presentación de PowerPoint</vt:lpstr>
      <vt:lpstr>Presentación de PowerPoint</vt:lpstr>
      <vt:lpstr>Presentación de PowerPoint</vt:lpstr>
      <vt:lpstr>Basic hematologic lab tests  </vt:lpstr>
      <vt:lpstr>Normals</vt:lpstr>
      <vt:lpstr>Hypoproliferative Anaemias</vt:lpstr>
      <vt:lpstr>Reticulocyte Production Index</vt:lpstr>
      <vt:lpstr>Anaemia</vt:lpstr>
      <vt:lpstr>Mean Cell Volume (MCV)</vt:lpstr>
      <vt:lpstr>Anaemia Workup - MCV</vt:lpstr>
      <vt:lpstr>Microcytic Anaemias</vt:lpstr>
      <vt:lpstr>IDA – Special Tests</vt:lpstr>
      <vt:lpstr>IDA Summary</vt:lpstr>
      <vt:lpstr>Macrocytic Anaemias</vt:lpstr>
      <vt:lpstr>Pernicious Anaemia - Tongue </vt:lpstr>
      <vt:lpstr>Presentación de PowerPoint</vt:lpstr>
      <vt:lpstr>Normocytic Anaemias</vt:lpstr>
      <vt:lpstr>Evaluation of Normocytic Anemia </vt:lpstr>
      <vt:lpstr>Hemolytic Anaemia</vt:lpstr>
      <vt:lpstr>Hemolytic Anemia  </vt:lpstr>
      <vt:lpstr>Findings in Hemolytic Anaemia</vt:lpstr>
      <vt:lpstr>Tests to define  the cause of hemolysis </vt:lpstr>
      <vt:lpstr>Peripheral Blood Smear  (In the Diagnosis of Anemia)</vt:lpstr>
      <vt:lpstr>Anaemia Workup -   Peripheral Smear Study</vt:lpstr>
      <vt:lpstr>Presentación de PowerPoint</vt:lpstr>
      <vt:lpstr>Anaemia Diagnosis - Summary</vt:lpstr>
      <vt:lpstr>Treatment of Anemias</vt:lpstr>
      <vt:lpstr>Iron replacement strategies</vt:lpstr>
      <vt:lpstr>IRON DEFICIENCY ANEMIA CURE</vt:lpstr>
      <vt:lpstr>B12 DEFICIENCY. Treatment</vt:lpstr>
      <vt:lpstr>Folate deficiency</vt:lpstr>
      <vt:lpstr>Blood transfusion</vt:lpstr>
      <vt:lpstr>Anaemia of Chronic Disease: Erythropoietin</vt:lpstr>
      <vt:lpstr> THANK YOU!!!!!!!!!!!!!!!  !!!!!!!!!!MERCY BEAUCOUP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39</cp:revision>
  <dcterms:created xsi:type="dcterms:W3CDTF">2016-10-03T08:28:39Z</dcterms:created>
  <dcterms:modified xsi:type="dcterms:W3CDTF">2018-09-30T20:46:04Z</dcterms:modified>
</cp:coreProperties>
</file>